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56" r:id="rId2"/>
    <p:sldId id="257" r:id="rId3"/>
    <p:sldId id="258" r:id="rId4"/>
    <p:sldId id="259" r:id="rId5"/>
    <p:sldId id="262" r:id="rId6"/>
    <p:sldId id="267" r:id="rId7"/>
    <p:sldId id="295" r:id="rId8"/>
    <p:sldId id="263" r:id="rId9"/>
    <p:sldId id="265" r:id="rId10"/>
    <p:sldId id="272" r:id="rId11"/>
    <p:sldId id="273" r:id="rId12"/>
    <p:sldId id="275" r:id="rId13"/>
    <p:sldId id="266" r:id="rId14"/>
    <p:sldId id="269" r:id="rId15"/>
    <p:sldId id="270" r:id="rId16"/>
    <p:sldId id="271" r:id="rId17"/>
    <p:sldId id="274" r:id="rId18"/>
    <p:sldId id="276" r:id="rId19"/>
    <p:sldId id="277" r:id="rId20"/>
    <p:sldId id="292" r:id="rId21"/>
    <p:sldId id="293" r:id="rId22"/>
    <p:sldId id="294" r:id="rId23"/>
    <p:sldId id="278" r:id="rId24"/>
    <p:sldId id="279" r:id="rId25"/>
    <p:sldId id="280" r:id="rId26"/>
    <p:sldId id="281" r:id="rId27"/>
    <p:sldId id="282" r:id="rId28"/>
    <p:sldId id="284" r:id="rId29"/>
  </p:sldIdLst>
  <p:sldSz cx="18288000" cy="10287000"/>
  <p:notesSz cx="6858000" cy="9144000"/>
  <p:embeddedFontLst>
    <p:embeddedFont>
      <p:font typeface="Arial Bold" panose="020B0704020202020204" pitchFamily="34" charset="0"/>
      <p:bold r:id="rId31"/>
    </p:embeddedFont>
    <p:embeddedFont>
      <p:font typeface="Arial Italics" panose="020B0604020202020204" charset="0"/>
      <p:regular r:id="rId32"/>
    </p:embeddedFont>
    <p:embeddedFont>
      <p:font typeface="Inter" panose="020B0604020202020204" charset="0"/>
      <p:regular r:id="rId33"/>
    </p:embeddedFont>
    <p:embeddedFont>
      <p:font typeface="Inter Bold" panose="020B0604020202020204" charset="0"/>
      <p:regular r:id="rId34"/>
    </p:embeddedFont>
    <p:embeddedFont>
      <p:font typeface="Inter Italics" panose="020B0604020202020204"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EB359C-0A53-43F3-87CC-4E0D18EF7222}" v="1" dt="2026-10-09T18:16:55.6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1" d="100"/>
          <a:sy n="61" d="100"/>
        </p:scale>
        <p:origin x="78" y="1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Packer" userId="c5c5d4b9ed9e90b6" providerId="LiveId" clId="{9F832C5B-5D92-4A8F-9E37-7DE1085F2BD7}"/>
    <pc:docChg chg="undo custSel addSld delSld modSld">
      <pc:chgData name="Jason Packer" userId="c5c5d4b9ed9e90b6" providerId="LiveId" clId="{9F832C5B-5D92-4A8F-9E37-7DE1085F2BD7}" dt="2026-10-09T18:17:09.567" v="76" actId="14100"/>
      <pc:docMkLst>
        <pc:docMk/>
      </pc:docMkLst>
      <pc:sldChg chg="addSp delSp modSp mod">
        <pc:chgData name="Jason Packer" userId="c5c5d4b9ed9e90b6" providerId="LiveId" clId="{9F832C5B-5D92-4A8F-9E37-7DE1085F2BD7}" dt="2026-10-09T18:10:08.215" v="30" actId="1076"/>
        <pc:sldMkLst>
          <pc:docMk/>
          <pc:sldMk cId="0" sldId="262"/>
        </pc:sldMkLst>
        <pc:spChg chg="del topLvl">
          <ac:chgData name="Jason Packer" userId="c5c5d4b9ed9e90b6" providerId="LiveId" clId="{9F832C5B-5D92-4A8F-9E37-7DE1085F2BD7}" dt="2026-10-09T18:10:04.419" v="29" actId="478"/>
          <ac:spMkLst>
            <pc:docMk/>
            <pc:sldMk cId="0" sldId="262"/>
            <ac:spMk id="3" creationId="{00000000-0000-0000-0000-000000000000}"/>
          </ac:spMkLst>
        </pc:spChg>
        <pc:spChg chg="mod">
          <ac:chgData name="Jason Packer" userId="c5c5d4b9ed9e90b6" providerId="LiveId" clId="{9F832C5B-5D92-4A8F-9E37-7DE1085F2BD7}" dt="2026-10-07T15:02:55.094" v="5" actId="1076"/>
          <ac:spMkLst>
            <pc:docMk/>
            <pc:sldMk cId="0" sldId="262"/>
            <ac:spMk id="6" creationId="{00000000-0000-0000-0000-000000000000}"/>
          </ac:spMkLst>
        </pc:spChg>
        <pc:grpChg chg="del mod">
          <ac:chgData name="Jason Packer" userId="c5c5d4b9ed9e90b6" providerId="LiveId" clId="{9F832C5B-5D92-4A8F-9E37-7DE1085F2BD7}" dt="2026-10-09T18:10:04.419" v="29" actId="478"/>
          <ac:grpSpMkLst>
            <pc:docMk/>
            <pc:sldMk cId="0" sldId="262"/>
            <ac:grpSpMk id="2" creationId="{00000000-0000-0000-0000-000000000000}"/>
          </ac:grpSpMkLst>
        </pc:grpChg>
        <pc:grpChg chg="del">
          <ac:chgData name="Jason Packer" userId="c5c5d4b9ed9e90b6" providerId="LiveId" clId="{9F832C5B-5D92-4A8F-9E37-7DE1085F2BD7}" dt="2026-10-09T13:23:18.793" v="6" actId="478"/>
          <ac:grpSpMkLst>
            <pc:docMk/>
            <pc:sldMk cId="0" sldId="262"/>
            <ac:grpSpMk id="4" creationId="{00000000-0000-0000-0000-000000000000}"/>
          </ac:grpSpMkLst>
        </pc:grpChg>
        <pc:picChg chg="add mod">
          <ac:chgData name="Jason Packer" userId="c5c5d4b9ed9e90b6" providerId="LiveId" clId="{9F832C5B-5D92-4A8F-9E37-7DE1085F2BD7}" dt="2026-10-09T18:10:08.215" v="30" actId="1076"/>
          <ac:picMkLst>
            <pc:docMk/>
            <pc:sldMk cId="0" sldId="262"/>
            <ac:picMk id="10" creationId="{EA09F7C2-0AEC-58FA-6D7E-858F6D71F2E1}"/>
          </ac:picMkLst>
        </pc:picChg>
      </pc:sldChg>
      <pc:sldChg chg="modSp mod">
        <pc:chgData name="Jason Packer" userId="c5c5d4b9ed9e90b6" providerId="LiveId" clId="{9F832C5B-5D92-4A8F-9E37-7DE1085F2BD7}" dt="2026-10-09T18:15:19.428" v="68" actId="20577"/>
        <pc:sldMkLst>
          <pc:docMk/>
          <pc:sldMk cId="0" sldId="268"/>
        </pc:sldMkLst>
        <pc:spChg chg="mod">
          <ac:chgData name="Jason Packer" userId="c5c5d4b9ed9e90b6" providerId="LiveId" clId="{9F832C5B-5D92-4A8F-9E37-7DE1085F2BD7}" dt="2026-10-09T18:15:01.758" v="31" actId="1076"/>
          <ac:spMkLst>
            <pc:docMk/>
            <pc:sldMk cId="0" sldId="268"/>
            <ac:spMk id="2" creationId="{00000000-0000-0000-0000-000000000000}"/>
          </ac:spMkLst>
        </pc:spChg>
        <pc:spChg chg="mod">
          <ac:chgData name="Jason Packer" userId="c5c5d4b9ed9e90b6" providerId="LiveId" clId="{9F832C5B-5D92-4A8F-9E37-7DE1085F2BD7}" dt="2026-10-09T18:15:19.428" v="68" actId="20577"/>
          <ac:spMkLst>
            <pc:docMk/>
            <pc:sldMk cId="0" sldId="268"/>
            <ac:spMk id="8" creationId="{00000000-0000-0000-0000-000000000000}"/>
          </ac:spMkLst>
        </pc:spChg>
      </pc:sldChg>
      <pc:sldChg chg="new del">
        <pc:chgData name="Jason Packer" userId="c5c5d4b9ed9e90b6" providerId="LiveId" clId="{9F832C5B-5D92-4A8F-9E37-7DE1085F2BD7}" dt="2026-10-09T18:16:04.833" v="70" actId="680"/>
        <pc:sldMkLst>
          <pc:docMk/>
          <pc:sldMk cId="746021738" sldId="285"/>
        </pc:sldMkLst>
      </pc:sldChg>
      <pc:sldChg chg="addSp modSp add mod">
        <pc:chgData name="Jason Packer" userId="c5c5d4b9ed9e90b6" providerId="LiveId" clId="{9F832C5B-5D92-4A8F-9E37-7DE1085F2BD7}" dt="2026-10-09T18:17:09.567" v="76" actId="14100"/>
        <pc:sldMkLst>
          <pc:docMk/>
          <pc:sldMk cId="3920051883" sldId="285"/>
        </pc:sldMkLst>
        <pc:spChg chg="mod">
          <ac:chgData name="Jason Packer" userId="c5c5d4b9ed9e90b6" providerId="LiveId" clId="{9F832C5B-5D92-4A8F-9E37-7DE1085F2BD7}" dt="2026-10-09T18:16:17.778" v="72" actId="20577"/>
          <ac:spMkLst>
            <pc:docMk/>
            <pc:sldMk cId="3920051883" sldId="285"/>
            <ac:spMk id="5" creationId="{D9A3BC08-3095-F661-6285-D5BE9D53A1F0}"/>
          </ac:spMkLst>
        </pc:spChg>
        <pc:picChg chg="add mod">
          <ac:chgData name="Jason Packer" userId="c5c5d4b9ed9e90b6" providerId="LiveId" clId="{9F832C5B-5D92-4A8F-9E37-7DE1085F2BD7}" dt="2026-10-09T18:17:09.567" v="76" actId="14100"/>
          <ac:picMkLst>
            <pc:docMk/>
            <pc:sldMk cId="3920051883" sldId="285"/>
            <ac:picMk id="6" creationId="{A46712AE-93F8-75E5-DA3F-1E1BACD0F98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3D2048-B8C5-4DBE-9980-1E61CDE216A8}"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358F8F-895D-4CB0-9462-7847BA2FF7D0}" type="slidenum">
              <a:rPr lang="en-US" smtClean="0"/>
              <a:t>‹#›</a:t>
            </a:fld>
            <a:endParaRPr lang="en-US"/>
          </a:p>
        </p:txBody>
      </p:sp>
    </p:spTree>
    <p:extLst>
      <p:ext uri="{BB962C8B-B14F-4D97-AF65-F5344CB8AC3E}">
        <p14:creationId xmlns:p14="http://schemas.microsoft.com/office/powerpoint/2010/main" val="3511597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 min — clock 0:00 → 1:00</a:t>
            </a:r>
          </a:p>
          <a:p>
            <a:r>
              <a:rPr lang="en-US" dirty="0"/>
              <a:t>• RUN OF SHOW (49¾ min + Q&amp;A): Open 0–3¾ · Selfridge 3¾–7¾ · Lessons 1–7 7¾–19½ · Lessons 8–13 19½–27¼ · The case 27¼–42¾ · Lessons 15–18 42¾–48¾ · Close 48¾–49¾ · Q&amp;A to 60</a:t>
            </a:r>
          </a:p>
          <a:p>
            <a:r>
              <a:rPr lang="en-US" dirty="0"/>
              <a:t>• COLD OPEN: walk out with this slide behind you and go straight to the car story — no preamble</a:t>
            </a:r>
          </a:p>
          <a:p>
            <a:r>
              <a:rPr lang="en-US" dirty="0"/>
              <a:t>• Thank Brad + the Institute AFTER the tease</a:t>
            </a:r>
          </a:p>
          <a:p>
            <a:r>
              <a:rPr lang="en-US" dirty="0"/>
              <a:t>• Say the shape once: eighteen lessons, one case, and you will work</a:t>
            </a:r>
          </a:p>
          <a:p>
            <a:endParaRPr lang="en-US" dirty="0"/>
          </a:p>
          <a:p>
            <a:r>
              <a:rPr lang="en-US" b="1" dirty="0"/>
              <a:t>SCRIPT</a:t>
            </a:r>
          </a:p>
          <a:p>
            <a:r>
              <a:rPr lang="en-US" dirty="0"/>
              <a:t>Walk out, no preamble: “When I was a kid, my grandfather had me carry product out of our own warehouse and load it into his car. My father caught me. I will tell you what that argument taught my family in about ten minutes.” Then: “Thank you, Brad, and thank you to the Kim S. Miller Family Enterprise Institute for having me.”</a:t>
            </a:r>
          </a:p>
          <a:p>
            <a:endParaRPr lang="en-US" dirty="0"/>
          </a:p>
          <a:p>
            <a:r>
              <a:rPr lang="en-US" dirty="0"/>
              <a:t>Then the premise: every family business has a tax advisor, a lawyer, and a banker for the technical side of succession. Almost none of them have a plan for the people side — and the people side is what decides whether the business survives the handoff.</a:t>
            </a:r>
          </a:p>
          <a:p>
            <a:endParaRPr lang="en-US" dirty="0"/>
          </a:p>
          <a:p>
            <a:r>
              <a:rPr lang="en-US" dirty="0"/>
              <a:t>Then the shape, once: “Eighteen lessons. One case you are going to argue about with the person next to you. Let’s go.”</a:t>
            </a:r>
          </a:p>
        </p:txBody>
      </p:sp>
      <p:sp>
        <p:nvSpPr>
          <p:cNvPr id="4" name="Slide Number Placeholder 3"/>
          <p:cNvSpPr>
            <a:spLocks noGrp="1"/>
          </p:cNvSpPr>
          <p:nvPr>
            <p:ph type="sldNum" sz="quarter" idx="5"/>
          </p:nvPr>
        </p:nvSpPr>
        <p:spPr/>
        <p:txBody>
          <a:bodyPr/>
          <a:lstStyle/>
          <a:p>
            <a:fld id="{3A358F8F-895D-4CB0-9462-7847BA2FF7D0}"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0.75 min — clock 1:00 → 1:45</a:t>
            </a:r>
          </a:p>
          <a:p>
            <a:r>
              <a:rPr lang="en-US" dirty="0"/>
              <a:t>• 45 seconds</a:t>
            </a:r>
          </a:p>
          <a:p>
            <a:r>
              <a:rPr lang="en-US" dirty="0"/>
              <a:t>• Husband, dad, Mets fan</a:t>
            </a:r>
          </a:p>
          <a:p>
            <a:r>
              <a:rPr lang="en-US" dirty="0"/>
              <a:t>• The credibility line is on the slide — do not read it</a:t>
            </a:r>
          </a:p>
          <a:p>
            <a:r>
              <a:rPr lang="en-US" dirty="0"/>
              <a:t>• Why I am here</a:t>
            </a:r>
          </a:p>
          <a:p>
            <a:endParaRPr lang="en-US" dirty="0"/>
          </a:p>
          <a:p>
            <a:r>
              <a:rPr lang="en-US" b="1" dirty="0"/>
              <a:t>SCRIPT</a:t>
            </a:r>
          </a:p>
          <a:p>
            <a:r>
              <a:rPr lang="en-US" dirty="0"/>
              <a:t>Before the credentials, the real résumé. Husband to Lisa. Dad. And a Mets fan — which explains my high tolerance for long-term suffering, a skill that turns out to be very useful in a family business.</a:t>
            </a:r>
          </a:p>
          <a:p>
            <a:endParaRPr lang="en-US" dirty="0"/>
          </a:p>
          <a:p>
            <a:r>
              <a:rPr lang="en-US" dirty="0"/>
              <a:t>[Point out one photo — one sentence.] The line under the title is the only time the résumé comes up: fourth generation, sixteen years as CEO, sold in 2022. Everything today comes from those three facts.</a:t>
            </a:r>
          </a:p>
        </p:txBody>
      </p:sp>
      <p:sp>
        <p:nvSpPr>
          <p:cNvPr id="4" name="Slide Number Placeholder 3"/>
          <p:cNvSpPr>
            <a:spLocks noGrp="1"/>
          </p:cNvSpPr>
          <p:nvPr>
            <p:ph type="sldNum" sz="quarter" idx="5"/>
          </p:nvPr>
        </p:nvSpPr>
        <p:spPr/>
        <p:txBody>
          <a:bodyPr/>
          <a:lstStyle/>
          <a:p>
            <a:fld id="{3A358F8F-895D-4CB0-9462-7847BA2FF7D0}"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2 min — clock 1:45 → 3:45</a:t>
            </a:r>
          </a:p>
          <a:p>
            <a:r>
              <a:rPr lang="en-US" dirty="0"/>
              <a:t>• Four businesses, four generations</a:t>
            </a:r>
          </a:p>
          <a:p>
            <a:r>
              <a:rPr lang="en-US" dirty="0"/>
              <a:t>• Finkle: candy &amp; distribution</a:t>
            </a:r>
          </a:p>
          <a:p>
            <a:r>
              <a:rPr lang="en-US" dirty="0"/>
              <a:t>• Packer Meats: the cautionary tale</a:t>
            </a:r>
          </a:p>
          <a:p>
            <a:r>
              <a:rPr lang="en-US" dirty="0"/>
              <a:t>• H&amp;M 1906 → 2022, 4x industry average</a:t>
            </a:r>
          </a:p>
          <a:p>
            <a:r>
              <a:rPr lang="en-US" dirty="0"/>
              <a:t>• Wustefeld: 120+ years</a:t>
            </a:r>
          </a:p>
          <a:p>
            <a:r>
              <a:rPr lang="en-US" dirty="0"/>
              <a:t>• Stride: what I do now</a:t>
            </a:r>
          </a:p>
          <a:p>
            <a:endParaRPr lang="en-US" dirty="0"/>
          </a:p>
          <a:p>
            <a:r>
              <a:rPr lang="en-US" b="1" dirty="0"/>
              <a:t>SCRIPT</a:t>
            </a:r>
          </a:p>
          <a:p>
            <a:r>
              <a:rPr lang="en-US" dirty="0"/>
              <a:t>Four generations, four businesses. Two were sold well. One went bankrupt. And one became what I do now.</a:t>
            </a:r>
          </a:p>
          <a:p>
            <a:endParaRPr lang="en-US" dirty="0"/>
          </a:p>
          <a:p>
            <a:r>
              <a:rPr lang="en-US" dirty="0"/>
              <a:t>Finkle Distributors — the Finkle side of the family, the candy and distribution legacy, 1920s to 2010. [One line on who started it and what they sold.]</a:t>
            </a:r>
          </a:p>
          <a:p>
            <a:endParaRPr lang="en-US" dirty="0"/>
          </a:p>
          <a:p>
            <a:r>
              <a:rPr lang="en-US" dirty="0"/>
              <a:t>Packer Meats — a separate family venture, 1930s to the 1990s, ended in bankruptcy. I keep it on this slide on purpose. Every family has a business that did not make it, and the lessons from the one that failed are usually more honest than the lessons from the ones that worked. [One line on what went wrong.]</a:t>
            </a:r>
          </a:p>
          <a:p>
            <a:endParaRPr lang="en-US" dirty="0"/>
          </a:p>
          <a:p>
            <a:r>
              <a:rPr lang="en-US" dirty="0"/>
              <a:t>Hill &amp; Markes — founded in 1906, in our family since the 1940s. I ran it for sixteen years and we sold it to BradyIFS in 2022 at four times the industry average valuation. Hold on to that number; we will come back to how a family gets there.</a:t>
            </a:r>
          </a:p>
          <a:p>
            <a:endParaRPr lang="en-US" dirty="0"/>
          </a:p>
          <a:p>
            <a:r>
              <a:rPr lang="en-US" dirty="0"/>
              <a:t>Wustefeld Candy — one hundred twenty-plus years serving convenience stores, sold to National Convenience Distributors in 2021.</a:t>
            </a:r>
          </a:p>
          <a:p>
            <a:endParaRPr lang="en-US" dirty="0"/>
          </a:p>
          <a:p>
            <a:r>
              <a:rPr lang="en-US" dirty="0"/>
              <a:t>And Stride, the family business community I founded after the sale. More on that at the end.</a:t>
            </a:r>
          </a:p>
        </p:txBody>
      </p:sp>
      <p:sp>
        <p:nvSpPr>
          <p:cNvPr id="4" name="Slide Number Placeholder 3"/>
          <p:cNvSpPr>
            <a:spLocks noGrp="1"/>
          </p:cNvSpPr>
          <p:nvPr>
            <p:ph type="sldNum" sz="quarter" idx="5"/>
          </p:nvPr>
        </p:nvSpPr>
        <p:spPr/>
        <p:txBody>
          <a:bodyPr/>
          <a:lstStyle/>
          <a:p>
            <a:fld id="{3A358F8F-895D-4CB0-9462-7847BA2FF7D0}"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2 min — clock 3:45 → 5:45</a:t>
            </a:r>
          </a:p>
          <a:p>
            <a:r>
              <a:rPr lang="en-US" dirty="0"/>
              <a:t>• PLAY: Mr. Selfridge clip (2–3 min)</a:t>
            </a:r>
          </a:p>
          <a:p>
            <a:r>
              <a:rPr lang="en-US" dirty="0"/>
              <a:t>• One-line setup only</a:t>
            </a:r>
          </a:p>
          <a:p>
            <a:r>
              <a:rPr lang="en-US" dirty="0"/>
              <a:t>• Tell them what to watch for</a:t>
            </a:r>
          </a:p>
          <a:p>
            <a:endParaRPr lang="en-US" dirty="0"/>
          </a:p>
          <a:p>
            <a:r>
              <a:rPr lang="en-US" b="1" dirty="0"/>
              <a:t>SCRIPT</a:t>
            </a:r>
          </a:p>
          <a:p>
            <a:r>
              <a:rPr lang="en-US" dirty="0"/>
              <a:t>We are going to start with a story that is not mine. Harry Selfridge built one of the great department stores in the world — and this scene is about what happens to a legacy when the founder is the legacy.</a:t>
            </a:r>
          </a:p>
          <a:p>
            <a:endParaRPr lang="en-US" dirty="0"/>
          </a:p>
          <a:p>
            <a:r>
              <a:rPr lang="en-US" dirty="0"/>
              <a:t>Watch for three things: who is talking about the future of the business, who is not in the conversation, and what the founder thinks he is protecting. [Adjust to the specific scene you are showing.]</a:t>
            </a:r>
          </a:p>
          <a:p>
            <a:endParaRPr lang="en-US" dirty="0"/>
          </a:p>
          <a:p>
            <a:r>
              <a:rPr lang="en-US" dirty="0"/>
              <a:t>PLAY the clip. Link is on the slide image; click it to open YouTube. Have it cued to the right timestamp before you walk on.</a:t>
            </a:r>
          </a:p>
        </p:txBody>
      </p:sp>
      <p:sp>
        <p:nvSpPr>
          <p:cNvPr id="4" name="Slide Number Placeholder 3"/>
          <p:cNvSpPr>
            <a:spLocks noGrp="1"/>
          </p:cNvSpPr>
          <p:nvPr>
            <p:ph type="sldNum" sz="quarter" idx="5"/>
          </p:nvPr>
        </p:nvSpPr>
        <p:spPr/>
        <p:txBody>
          <a:bodyPr/>
          <a:lstStyle/>
          <a:p>
            <a:fld id="{3A358F8F-895D-4CB0-9462-7847BA2FF7D0}"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2 min — clock 5:45 → 7:45</a:t>
            </a:r>
          </a:p>
          <a:p>
            <a:r>
              <a:rPr lang="en-US" dirty="0"/>
              <a:t>• Take 3–4 answers from the room</a:t>
            </a:r>
          </a:p>
          <a:p>
            <a:r>
              <a:rPr lang="en-US" dirty="0"/>
              <a:t>• Listen for: control, identity, silence</a:t>
            </a:r>
          </a:p>
          <a:p>
            <a:r>
              <a:rPr lang="en-US" dirty="0"/>
              <a:t>• THEN the deeper question — read it, then ten full seconds of silence</a:t>
            </a:r>
          </a:p>
          <a:p>
            <a:r>
              <a:rPr lang="en-US" dirty="0"/>
              <a:t>• Bridge to Lesson Three</a:t>
            </a:r>
          </a:p>
          <a:p>
            <a:endParaRPr lang="en-US" dirty="0"/>
          </a:p>
          <a:p>
            <a:r>
              <a:rPr lang="en-US" b="1" dirty="0"/>
              <a:t>SCRIPT</a:t>
            </a:r>
          </a:p>
          <a:p>
            <a:r>
              <a:rPr lang="en-US" dirty="0"/>
              <a:t>What caught your attention? [Take three or four answers. Repeat each one back so the room hears it.]</a:t>
            </a:r>
          </a:p>
          <a:p>
            <a:endParaRPr lang="en-US" dirty="0"/>
          </a:p>
          <a:p>
            <a:r>
              <a:rPr lang="en-US" dirty="0"/>
              <a:t>What I hear every time I show this: the founder cannot separate himself from the store. The next generation is either fighting him or silent. And nobody has a system for disagreeing — they just disagree.</a:t>
            </a:r>
          </a:p>
          <a:p>
            <a:endParaRPr lang="en-US" dirty="0"/>
          </a:p>
          <a:p>
            <a:r>
              <a:rPr lang="en-US" dirty="0"/>
              <a:t>Now the deeper one. [Read it off the slide, slowly.] Who in your family can disagree with you about the business — and what happens to them when they do? Name the person in your head. Now think about the last time they did it. [Ten full seconds of silence. Take two answers if they come — one from a senior-generation owner, one from a successor, if you can. If nobody speaks, say it gently: “That silence is the most honest answer in the room, and it is why we are here.”]</a:t>
            </a:r>
          </a:p>
          <a:p>
            <a:endParaRPr lang="en-US" dirty="0"/>
          </a:p>
          <a:p>
            <a:r>
              <a:rPr lang="en-US" dirty="0"/>
              <a:t>Harry Selfridge cannot tell where he ends and the store begins. Before we talk about fixing that, we need to understand where it comes from — because it comes from somewhere good. Lesson One.</a:t>
            </a:r>
          </a:p>
        </p:txBody>
      </p:sp>
      <p:sp>
        <p:nvSpPr>
          <p:cNvPr id="4" name="Slide Number Placeholder 3"/>
          <p:cNvSpPr>
            <a:spLocks noGrp="1"/>
          </p:cNvSpPr>
          <p:nvPr>
            <p:ph type="sldNum" sz="quarter" idx="5"/>
          </p:nvPr>
        </p:nvSpPr>
        <p:spPr/>
        <p:txBody>
          <a:bodyPr/>
          <a:lstStyle/>
          <a:p>
            <a:fld id="{3A358F8F-895D-4CB0-9462-7847BA2FF7D0}"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1.5 min — clock 7:45 → 9:15</a:t>
            </a:r>
          </a:p>
          <a:p>
            <a:r>
              <a:rPr lang="en-US" dirty="0"/>
              <a:t>• Grandparents photo</a:t>
            </a:r>
          </a:p>
          <a:p>
            <a:r>
              <a:rPr lang="en-US" dirty="0"/>
              <a:t>• Culture = the stories we keep telling</a:t>
            </a:r>
          </a:p>
          <a:p>
            <a:r>
              <a:rPr lang="en-US" dirty="0"/>
              <a:t>• 5 stories, one line each</a:t>
            </a:r>
          </a:p>
          <a:p>
            <a:r>
              <a:rPr lang="en-US" dirty="0"/>
              <a:t>• Closer: gratitude for the generations before me — look at the photo</a:t>
            </a:r>
          </a:p>
          <a:p>
            <a:r>
              <a:rPr lang="en-US" dirty="0"/>
              <a:t>• Ask: what are your family’s five?</a:t>
            </a:r>
          </a:p>
          <a:p>
            <a:endParaRPr lang="en-US" dirty="0"/>
          </a:p>
          <a:p>
            <a:r>
              <a:rPr lang="en-US" b="1" dirty="0"/>
              <a:t>SCRIPT</a:t>
            </a:r>
          </a:p>
          <a:p>
            <a:r>
              <a:rPr lang="en-US" dirty="0"/>
              <a:t>Lesson One. Culture is not a poster in the break room. Culture is the stories a family keeps telling. These are my grandparents, and these are the five stories that shaped ours.</a:t>
            </a:r>
          </a:p>
          <a:p>
            <a:endParaRPr lang="en-US" dirty="0"/>
          </a:p>
          <a:p>
            <a:r>
              <a:rPr lang="en-US" dirty="0"/>
              <a:t>Hard work and persistence — [one sentence]. Compassion and philanthropy — [one sentence]. Candy makes people happy — this is the Finkle side; the elders all sold candy, and that sentence was basically the business plan. Faith and rest — [one sentence]. Brandy and a cigar — [one sentence; this is the one the room will remember, so give them the ritual].</a:t>
            </a:r>
          </a:p>
          <a:p>
            <a:endParaRPr lang="en-US" dirty="0"/>
          </a:p>
          <a:p>
            <a:r>
              <a:rPr lang="en-US" dirty="0"/>
              <a:t>And underneath all five is the line at the bottom of the slide: gratitude for the generations that came before me. [Turn and look at the photo; give it a beat.] Every one of those stories cost them something — and I got to inherit it for free. That is the posture a successor needs. Not entitlement. Gratitude.</a:t>
            </a:r>
          </a:p>
          <a:p>
            <a:endParaRPr lang="en-US" dirty="0"/>
          </a:p>
          <a:p>
            <a:r>
              <a:rPr lang="en-US" dirty="0"/>
              <a:t>Your family has five of these too. If you cannot name them, your next generation definitely cannot. Write them down this week.</a:t>
            </a:r>
          </a:p>
        </p:txBody>
      </p:sp>
      <p:sp>
        <p:nvSpPr>
          <p:cNvPr id="4" name="Slide Number Placeholder 3"/>
          <p:cNvSpPr>
            <a:spLocks noGrp="1"/>
          </p:cNvSpPr>
          <p:nvPr>
            <p:ph type="sldNum" sz="quarter" idx="5"/>
          </p:nvPr>
        </p:nvSpPr>
        <p:spPr/>
        <p:txBody>
          <a:bodyPr/>
          <a:lstStyle/>
          <a:p>
            <a:fld id="{3A358F8F-895D-4CB0-9462-7847BA2FF7D0}"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2.5 min — clock 9:15 → 11:45</a:t>
            </a:r>
          </a:p>
          <a:p>
            <a:r>
              <a:rPr lang="en-US" dirty="0"/>
              <a:t>• Photo first: the Mogi family, 1600s</a:t>
            </a:r>
          </a:p>
          <a:p>
            <a:r>
              <a:rPr lang="en-US" dirty="0"/>
              <a:t>• Do NOT read all 17 — pick three (suggest 1, 9, 17; or 7, 15, 17)</a:t>
            </a:r>
          </a:p>
          <a:p>
            <a:r>
              <a:rPr lang="en-US" dirty="0"/>
              <a:t>• Notice: none of them is about soy sauce</a:t>
            </a:r>
          </a:p>
          <a:p>
            <a:r>
              <a:rPr lang="en-US" dirty="0"/>
              <a:t>• Article 15 = Kongo Gumi’s epitaph (40 generations, undone by debt in 2006)</a:t>
            </a:r>
          </a:p>
          <a:p>
            <a:r>
              <a:rPr lang="en-US" dirty="0"/>
              <a:t>• Ask: which one would your family fight about?</a:t>
            </a:r>
          </a:p>
          <a:p>
            <a:endParaRPr lang="en-US" dirty="0"/>
          </a:p>
          <a:p>
            <a:r>
              <a:rPr lang="en-US" b="1" dirty="0"/>
              <a:t>SCRIPT</a:t>
            </a:r>
          </a:p>
          <a:p>
            <a:r>
              <a:rPr lang="en-US" dirty="0"/>
              <a:t>Lesson Two: the power of a family constitution. Kikkoman — the soy sauce — is the Mogi family, making soy sauce in Noda, Japan, since the sixteen hundreds. Long ago they wrote down how the family would treat each other, in seventeen articles, and it still shapes how the company describes itself.</a:t>
            </a:r>
          </a:p>
          <a:p>
            <a:endParaRPr lang="en-US" dirty="0"/>
          </a:p>
          <a:p>
            <a:r>
              <a:rPr lang="en-US" dirty="0"/>
              <a:t>They are all on the slide, paraphrased so they fit. Do not read them out loud — pick three. One: desire peace, never fight, respect each other. Nine: words are the door to fortune and misfortune; a kind tongue keeps everything peaceful. Seventeen: never decide important affairs alone; consult the people concerned first. Hold on to that one — it comes back in the case study.</a:t>
            </a:r>
          </a:p>
          <a:p>
            <a:endParaRPr lang="en-US" dirty="0"/>
          </a:p>
          <a:p>
            <a:r>
              <a:rPr lang="en-US" dirty="0"/>
              <a:t>If you want a fourth: fifteen. No careless debt, no reckless guarantees, you are not a bank. The oldest company in the world, Kongo Gumi — fourteen hundred years, forty generations of temple builders in Japan — died in 2006 of exactly that: debt nobody in the family had the standing to question.</a:t>
            </a:r>
          </a:p>
          <a:p>
            <a:endParaRPr lang="en-US" dirty="0"/>
          </a:p>
          <a:p>
            <a:r>
              <a:rPr lang="en-US" dirty="0"/>
              <a:t>Notice what is not here. Not one article is about soy sauce. Every one is about how the family behaves — toward each other, toward employees, toward money. A constitution is just tradition you can hand to someone who was not in the room when the tradition was made. An in-law. A grandchild. A non-family CEO.</a:t>
            </a:r>
          </a:p>
          <a:p>
            <a:endParaRPr lang="en-US" dirty="0"/>
          </a:p>
          <a:p>
            <a:r>
              <a:rPr lang="en-US" dirty="0"/>
              <a:t>Quick question for your table: which one of these seventeen would your family fight about? [Take two answers. Fifteen and seven usually win.]</a:t>
            </a:r>
          </a:p>
          <a:p>
            <a:endParaRPr lang="en-US" dirty="0"/>
          </a:p>
          <a:p>
            <a:r>
              <a:rPr lang="en-US" dirty="0"/>
              <a:t>FULL TEXT (translated from Japanese), for reading aloud or a handout:</a:t>
            </a:r>
          </a:p>
          <a:p>
            <a:endParaRPr lang="en-US" dirty="0"/>
          </a:p>
          <a:p>
            <a:r>
              <a:rPr lang="en-US" dirty="0"/>
              <a:t>1. All family members desire peace. Never fight, and always respect each other. Ensure progress in business and the perpetuation of family prosperity.</a:t>
            </a:r>
          </a:p>
          <a:p>
            <a:endParaRPr lang="en-US" dirty="0"/>
          </a:p>
          <a:p>
            <a:r>
              <a:rPr lang="en-US" dirty="0"/>
              <a:t>2. Loving God and Buddha is the source of all virtue. Keeping faith leads to a peaceful mind.</a:t>
            </a:r>
          </a:p>
          <a:p>
            <a:endParaRPr lang="en-US" dirty="0"/>
          </a:p>
          <a:p>
            <a:r>
              <a:rPr lang="en-US" dirty="0"/>
              <a:t>3. All family members should be polite to each other. If the master is not polite, the others will not follow.</a:t>
            </a:r>
          </a:p>
          <a:p>
            <a:endParaRPr lang="en-US" dirty="0"/>
          </a:p>
          <a:p>
            <a:r>
              <a:rPr lang="en-US" dirty="0"/>
              <a:t>4. Sin is the result of being impolite. Families — young and old, masters and workers — govern themselves by politeness; then peace will be brought of their own accord.</a:t>
            </a:r>
          </a:p>
          <a:p>
            <a:endParaRPr lang="en-US" dirty="0"/>
          </a:p>
          <a:p>
            <a:r>
              <a:rPr lang="en-US" dirty="0"/>
              <a:t>5. Virtue is the cause, fortune the effect. Never mistake the cause for the effect. Never judge people on whether they are rich or not.</a:t>
            </a:r>
          </a:p>
          <a:p>
            <a:endParaRPr lang="en-US" dirty="0"/>
          </a:p>
          <a:p>
            <a:r>
              <a:rPr lang="en-US" dirty="0"/>
              <a:t>6. Keep strict discipline. Demand diligence. Preserve order — young and old, masters and workers.</a:t>
            </a:r>
          </a:p>
          <a:p>
            <a:endParaRPr lang="en-US" dirty="0"/>
          </a:p>
          <a:p>
            <a:r>
              <a:rPr lang="en-US" dirty="0"/>
              <a:t>7. Business depends upon people. Do not make appointments or dismissals using personal prejudices. Put the right man in the right place. Loving men who do what they should brings peace to their minds.</a:t>
            </a:r>
          </a:p>
          <a:p>
            <a:endParaRPr lang="en-US" dirty="0"/>
          </a:p>
          <a:p>
            <a:r>
              <a:rPr lang="en-US" dirty="0"/>
              <a:t>8. Education of the children is our responsibility to the nation. Train the body and mind with moral, intellectual, and physical education.</a:t>
            </a:r>
          </a:p>
          <a:p>
            <a:endParaRPr lang="en-US" dirty="0"/>
          </a:p>
          <a:p>
            <a:r>
              <a:rPr lang="en-US" dirty="0"/>
              <a:t>9. Approach all living beings with love. Love is fundamental to human beings and the source of a life worth living. Words are the door to fortune and misfortune. A foul tongue hurts oneself and others. A kind tongue keeps everything peaceful. Be careful in every word you speak.</a:t>
            </a:r>
          </a:p>
          <a:p>
            <a:endParaRPr lang="en-US" dirty="0"/>
          </a:p>
          <a:p>
            <a:r>
              <a:rPr lang="en-US" dirty="0"/>
              <a:t>10. Keep humbleness and diligence, which have been handed down over the years from our forefathers. Make every effort to do as much as you can.</a:t>
            </a:r>
          </a:p>
          <a:p>
            <a:endParaRPr lang="en-US" dirty="0"/>
          </a:p>
          <a:p>
            <a:r>
              <a:rPr lang="en-US" dirty="0"/>
              <a:t>11. True earning comes from the labor of sweat. Speculation is not the best road to follow. Don’t do business by taking advantage of another’s weakness.</a:t>
            </a:r>
          </a:p>
          <a:p>
            <a:endParaRPr lang="en-US" dirty="0"/>
          </a:p>
          <a:p>
            <a:r>
              <a:rPr lang="en-US" dirty="0"/>
              <a:t>12. Competition is an important factor in progress, but avoid extreme or unreasonable competition. Strive to prosper together with the public.</a:t>
            </a:r>
          </a:p>
          <a:p>
            <a:endParaRPr lang="en-US" dirty="0"/>
          </a:p>
          <a:p>
            <a:r>
              <a:rPr lang="en-US" dirty="0"/>
              <a:t>13. Make success or failure clear; judge fairly punishment and reward. Never fail to reward good service, and don’t allow a mistake to go unpunished.</a:t>
            </a:r>
          </a:p>
          <a:p>
            <a:endParaRPr lang="en-US" dirty="0"/>
          </a:p>
          <a:p>
            <a:r>
              <a:rPr lang="en-US" dirty="0"/>
              <a:t>14. Consult with family members when starting a new business. Never try to do anything alone. Always appreciate any profit made by your family.</a:t>
            </a:r>
          </a:p>
          <a:p>
            <a:endParaRPr lang="en-US" dirty="0"/>
          </a:p>
          <a:p>
            <a:r>
              <a:rPr lang="en-US" dirty="0"/>
              <a:t>15. Don’t carelessly fall into debt. Don’t recklessly be a guarantor of liability. Don’t lend money with the purpose of gaining interest, because you are not a bank.</a:t>
            </a:r>
          </a:p>
          <a:p>
            <a:endParaRPr lang="en-US" dirty="0"/>
          </a:p>
          <a:p>
            <a:r>
              <a:rPr lang="en-US" dirty="0"/>
              <a:t>16. Save money from your earnings, and give to society as much as you can. But never ask for a reward nor think highly of yourself.</a:t>
            </a:r>
          </a:p>
          <a:p>
            <a:endParaRPr lang="en-US" dirty="0"/>
          </a:p>
          <a:p>
            <a:r>
              <a:rPr lang="en-US" dirty="0"/>
              <a:t>17. Don’t decide important affairs by yourself. Always consult with the people concerned before making a decision. Then employees will have a positive attitude in their work.</a:t>
            </a:r>
          </a:p>
          <a:p>
            <a:endParaRPr lang="en-US" dirty="0"/>
          </a:p>
          <a:p>
            <a:r>
              <a:rPr lang="en-US" dirty="0"/>
              <a:t>Source: the Mogi family constitution as presented by Yuzaburo Mogi (Family Business Magazine, 1995), in the 17-article numbering used at irabryck.com. Some sources count 16 by combining articles 3 and 4.</a:t>
            </a:r>
          </a:p>
        </p:txBody>
      </p:sp>
      <p:sp>
        <p:nvSpPr>
          <p:cNvPr id="4" name="Slide Number Placeholder 3"/>
          <p:cNvSpPr>
            <a:spLocks noGrp="1"/>
          </p:cNvSpPr>
          <p:nvPr>
            <p:ph type="sldNum" sz="quarter" idx="5"/>
          </p:nvPr>
        </p:nvSpPr>
        <p:spPr/>
        <p:txBody>
          <a:bodyPr/>
          <a:lstStyle/>
          <a:p>
            <a:fld id="{3A358F8F-895D-4CB0-9462-7847BA2FF7D0}"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2 min — clock 11:45 → 13:45</a:t>
            </a:r>
          </a:p>
          <a:p>
            <a:r>
              <a:rPr lang="en-US" dirty="0"/>
              <a:t>• Pay off the cold open — this is the car</a:t>
            </a:r>
          </a:p>
          <a:p>
            <a:r>
              <a:rPr lang="en-US" dirty="0"/>
              <a:t>• Grandpa Harry: relationships first, cash home</a:t>
            </a:r>
          </a:p>
          <a:p>
            <a:r>
              <a:rPr lang="en-US" dirty="0"/>
              <a:t>• Dad the accountant: it drove him crazy</a:t>
            </a:r>
          </a:p>
          <a:p>
            <a:r>
              <a:rPr lang="en-US" dirty="0"/>
              <a:t>• The day Dad caught you — and yelled at Grandpa, not at you</a:t>
            </a:r>
          </a:p>
          <a:p>
            <a:r>
              <a:rPr lang="en-US" dirty="0"/>
              <a:t>• They learned how to argue</a:t>
            </a:r>
          </a:p>
          <a:p>
            <a:r>
              <a:rPr lang="en-US" dirty="0"/>
              <a:t>• Van Eeghen: build the system for disagreeing before you need it</a:t>
            </a:r>
          </a:p>
          <a:p>
            <a:endParaRPr lang="en-US" dirty="0"/>
          </a:p>
          <a:p>
            <a:r>
              <a:rPr lang="en-US" b="1" dirty="0"/>
              <a:t>SCRIPT</a:t>
            </a:r>
          </a:p>
          <a:p>
            <a:r>
              <a:rPr lang="en-US" dirty="0"/>
              <a:t>Lesson Three: agree on how to fight. And here is the car. [Your age, the year, what the product was.] My grandfather Harry built his business on relationships. He would send me into our own warehouse for product, have me sell it, and bring the cash home. That was how he had always done it.</a:t>
            </a:r>
          </a:p>
          <a:p>
            <a:endParaRPr lang="en-US" dirty="0"/>
          </a:p>
          <a:p>
            <a:r>
              <a:rPr lang="en-US" dirty="0"/>
              <a:t>My father is an accountant. Every case counted, every dollar through the books. Grandpa’s cash drove him crazy. And one day Grandpa asked me to load product into his car, and my father caught me doing it — and he did not yell at me. He yelled at Grandpa. [Thirty seconds of the scene: where you were standing, what each of them said, what you did with the box in your hands.]</a:t>
            </a:r>
          </a:p>
          <a:p>
            <a:endParaRPr lang="en-US" dirty="0"/>
          </a:p>
          <a:p>
            <a:r>
              <a:rPr lang="en-US" dirty="0"/>
              <a:t>Here is what matters about that fight. They never agreed about the car. What they learned was how to argue about it — out loud, about the business, with the kid out of the middle. That is the lesson. Not “agree.” Families that last do not agree more than other families. They have a way to disagree.</a:t>
            </a:r>
          </a:p>
          <a:p>
            <a:endParaRPr lang="en-US" dirty="0"/>
          </a:p>
          <a:p>
            <a:r>
              <a:rPr lang="en-US" dirty="0"/>
              <a:t>There is a family in Amsterdam that has been in business since 1662 — fourteen generations. Willem van Eeghen’s advice to successors, on the slide: sit down with your parents and build an agreed-upon system to cope with different management styles and the inevitable differences of opinion. Three hundred and sixty years, and the advice is: decide how you will fight before you have to.</a:t>
            </a:r>
          </a:p>
          <a:p>
            <a:endParaRPr lang="en-US" dirty="0"/>
          </a:p>
          <a:p>
            <a:r>
              <a:rPr lang="en-US" dirty="0"/>
              <a:t>[Ask the room:] When the two generations in your company disagree about the business, how do you actually decide? If the honest answer is “whoever is loudest” or “whoever owns more,” you have what my family had before that day in the warehouse.</a:t>
            </a:r>
          </a:p>
        </p:txBody>
      </p:sp>
      <p:sp>
        <p:nvSpPr>
          <p:cNvPr id="4" name="Slide Number Placeholder 3"/>
          <p:cNvSpPr>
            <a:spLocks noGrp="1"/>
          </p:cNvSpPr>
          <p:nvPr>
            <p:ph type="sldNum" sz="quarter" idx="5"/>
          </p:nvPr>
        </p:nvSpPr>
        <p:spPr/>
        <p:txBody>
          <a:bodyPr/>
          <a:lstStyle/>
          <a:p>
            <a:fld id="{3A358F8F-895D-4CB0-9462-7847BA2FF7D0}"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2 min — clock 13:45 → 15:45</a:t>
            </a:r>
          </a:p>
          <a:p>
            <a:r>
              <a:rPr lang="en-US" dirty="0"/>
              <a:t>• 2009: recruited home from DC — and the first job was the lawsuit</a:t>
            </a:r>
          </a:p>
          <a:p>
            <a:r>
              <a:rPr lang="en-US" dirty="0"/>
              <a:t>• Uncle vs. Dad, 50/50 — shouting from different rooms</a:t>
            </a:r>
          </a:p>
          <a:p>
            <a:r>
              <a:rPr lang="en-US" dirty="0"/>
              <a:t>• Ron did not pick a side; he built the room</a:t>
            </a:r>
          </a:p>
          <a:p>
            <a:r>
              <a:rPr lang="en-US" dirty="0"/>
              <a:t>• Two policies: dividends for owners, market pay for the job</a:t>
            </a:r>
          </a:p>
          <a:p>
            <a:r>
              <a:rPr lang="en-US" dirty="0"/>
              <a:t>• Four rooms: owner, board, management, family (Baron &amp; Lachenauer)</a:t>
            </a:r>
          </a:p>
          <a:p>
            <a:r>
              <a:rPr lang="en-US" dirty="0"/>
              <a:t>• Ask: which room does your family actually have?</a:t>
            </a:r>
          </a:p>
          <a:p>
            <a:endParaRPr lang="en-US" dirty="0"/>
          </a:p>
          <a:p>
            <a:r>
              <a:rPr lang="en-US" b="1" dirty="0"/>
              <a:t>SCRIPT</a:t>
            </a:r>
          </a:p>
          <a:p>
            <a:r>
              <a:rPr lang="en-US" dirty="0"/>
              <a:t>Lesson Four: the four-room model, and I learned it in my first month. I came home to Hill &amp; Markes in 2009, and my orientation was not sales or operations. It was keeping my uncle from suing my father. Fifty-fifty owners, two brothers-in-law, and every argument about money was happening in the same conversation as every argument about family. [One line on what the fight was actually about.]</a:t>
            </a:r>
          </a:p>
          <a:p>
            <a:endParaRPr lang="en-US" dirty="0"/>
          </a:p>
          <a:p>
            <a:r>
              <a:rPr lang="en-US" dirty="0"/>
              <a:t>Ron Reece, our family advisor, did not pick a side. He walked the owners into a room the family had never built — the owner room — and put two policies on the table. A distribution policy: in a good year, owners get dividends, not bonuses. And pay for the job: family members in the business earn market pay for the job they actually do. Structure, not money. [What changed after that — one line.]</a:t>
            </a:r>
          </a:p>
          <a:p>
            <a:endParaRPr lang="en-US" dirty="0"/>
          </a:p>
          <a:p>
            <a:r>
              <a:rPr lang="en-US" dirty="0"/>
              <a:t>That is the four-room model. Josh Baron and Rob Lachenauer at Banyan say a family business needs four rooms, the way a house separates the bedroom from the kitchen: an owner room, a board room, a management room, and a family room. Most family fights are not about the issue. They are about the room. My uncle and my father were shouting from different rooms. The fix was a room.</a:t>
            </a:r>
          </a:p>
          <a:p>
            <a:endParaRPr lang="en-US" dirty="0"/>
          </a:p>
          <a:p>
            <a:r>
              <a:rPr lang="en-US" dirty="0"/>
              <a:t>Ask yourself: which of these four rooms does your family actually have? Most families I meet have one, and it has a kitchen table in it.</a:t>
            </a:r>
          </a:p>
        </p:txBody>
      </p:sp>
      <p:sp>
        <p:nvSpPr>
          <p:cNvPr id="4" name="Slide Number Placeholder 3"/>
          <p:cNvSpPr>
            <a:spLocks noGrp="1"/>
          </p:cNvSpPr>
          <p:nvPr>
            <p:ph type="sldNum" sz="quarter" idx="5"/>
          </p:nvPr>
        </p:nvSpPr>
        <p:spPr/>
        <p:txBody>
          <a:bodyPr/>
          <a:lstStyle/>
          <a:p>
            <a:fld id="{3A358F8F-895D-4CB0-9462-7847BA2FF7D0}"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1¼ min — clock 15:45 → 17:00</a:t>
            </a:r>
          </a:p>
          <a:p>
            <a:r>
              <a:rPr lang="en-US" dirty="0"/>
              <a:t>• Dark slide: let the line sit before you speak</a:t>
            </a:r>
          </a:p>
          <a:p>
            <a:r>
              <a:rPr lang="en-US" dirty="0"/>
              <a:t>• Board photos — name them in one breath</a:t>
            </a:r>
          </a:p>
          <a:p>
            <a:r>
              <a:rPr lang="en-US" dirty="0"/>
              <a:t>• Governance = every generation a voice, the next one a way in</a:t>
            </a:r>
          </a:p>
          <a:p>
            <a:r>
              <a:rPr lang="en-US" dirty="0"/>
              <a:t>• Callback: Kongo Gumi (from the Kikkoman slide)</a:t>
            </a:r>
          </a:p>
          <a:p>
            <a:endParaRPr lang="en-US" dirty="0"/>
          </a:p>
          <a:p>
            <a:r>
              <a:rPr lang="en-US" b="1" dirty="0"/>
              <a:t>SCRIPT</a:t>
            </a:r>
          </a:p>
          <a:p>
            <a:r>
              <a:rPr lang="en-US" dirty="0"/>
              <a:t>[Let the room read the line. Count to three.] Governance gives every generation a voice — and the next one a way in. That is what a board is for in a family business. Not to take decisions away from the family. To give the family a way to make them together.</a:t>
            </a:r>
          </a:p>
          <a:p>
            <a:endParaRPr lang="en-US" dirty="0"/>
          </a:p>
          <a:p>
            <a:r>
              <a:rPr lang="en-US" dirty="0"/>
              <a:t>[Name the board members in the photos — one breath, what they changed.] Governance is not bureaucracy. It is the room where the senior generation gets heard without having to win, where outside advisors can say what the family cannot, and where the next generation learns how decisions get made — and earns a seat at them.</a:t>
            </a:r>
          </a:p>
          <a:p>
            <a:endParaRPr lang="en-US" dirty="0"/>
          </a:p>
          <a:p>
            <a:r>
              <a:rPr lang="en-US" dirty="0"/>
              <a:t>Remember Kongo Gumi from the Kikkoman slide — fourteen hundred years, and no room where someone could say “we are borrowing too much.” Build the room, and someone gets to say it.</a:t>
            </a:r>
          </a:p>
        </p:txBody>
      </p:sp>
      <p:sp>
        <p:nvSpPr>
          <p:cNvPr id="4" name="Slide Number Placeholder 3"/>
          <p:cNvSpPr>
            <a:spLocks noGrp="1"/>
          </p:cNvSpPr>
          <p:nvPr>
            <p:ph type="sldNum" sz="quarter" idx="5"/>
          </p:nvPr>
        </p:nvSpPr>
        <p:spPr/>
        <p:txBody>
          <a:bodyPr/>
          <a:lstStyle/>
          <a:p>
            <a:fld id="{3A358F8F-895D-4CB0-9462-7847BA2FF7D0}"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1¼ min — clock 17:00 → 18:15</a:t>
            </a:r>
          </a:p>
          <a:p>
            <a:r>
              <a:rPr lang="en-US" dirty="0"/>
              <a:t>• Four execs — name them</a:t>
            </a:r>
          </a:p>
          <a:p>
            <a:r>
              <a:rPr lang="en-US" dirty="0"/>
              <a:t>• A loyal core = the confidence to let go, and a buffer</a:t>
            </a:r>
          </a:p>
          <a:p>
            <a:r>
              <a:rPr lang="en-US" dirty="0"/>
              <a:t>• Treat them as partners: role, upside, what happens at sale</a:t>
            </a:r>
          </a:p>
          <a:p>
            <a:endParaRPr lang="en-US" dirty="0"/>
          </a:p>
          <a:p>
            <a:r>
              <a:rPr lang="en-US" b="1" dirty="0"/>
              <a:t>SCRIPT</a:t>
            </a:r>
          </a:p>
          <a:p>
            <a:r>
              <a:rPr lang="en-US" dirty="0"/>
              <a:t>Lesson Six: the non-family executives. [Name them. One line each on what they carried.]</a:t>
            </a:r>
          </a:p>
          <a:p>
            <a:endParaRPr lang="en-US" dirty="0"/>
          </a:p>
          <a:p>
            <a:r>
              <a:rPr lang="en-US" dirty="0"/>
              <a:t>A loyal core of non-family leaders is what gives a family the confidence to let go. They are the ballast: they keep the thing steady while the family works out its drama, and they are the buffer between the generations when the generations need one.</a:t>
            </a:r>
          </a:p>
          <a:p>
            <a:endParaRPr lang="en-US" dirty="0"/>
          </a:p>
          <a:p>
            <a:r>
              <a:rPr lang="en-US" dirty="0"/>
              <a:t>Treat them like partners. Clarity on the role, clarity on the money, and clarity on what a sale would mean for them — before a sale is on the table. The people who will run the company when you can’t should hear it from you, in writing, long before they have to.</a:t>
            </a:r>
          </a:p>
        </p:txBody>
      </p:sp>
      <p:sp>
        <p:nvSpPr>
          <p:cNvPr id="4" name="Slide Number Placeholder 3"/>
          <p:cNvSpPr>
            <a:spLocks noGrp="1"/>
          </p:cNvSpPr>
          <p:nvPr>
            <p:ph type="sldNum" sz="quarter" idx="5"/>
          </p:nvPr>
        </p:nvSpPr>
        <p:spPr/>
        <p:txBody>
          <a:bodyPr/>
          <a:lstStyle/>
          <a:p>
            <a:fld id="{3A358F8F-895D-4CB0-9462-7847BA2FF7D0}"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1¼ min — clock 18:15 → 19:30</a:t>
            </a:r>
          </a:p>
          <a:p>
            <a:r>
              <a:rPr lang="en-US" dirty="0"/>
              <a:t>• Vistage = peers who are not your family, where you can say the true thing out loud</a:t>
            </a:r>
          </a:p>
          <a:p>
            <a:r>
              <a:rPr lang="en-US" dirty="0"/>
              <a:t>• EOS = structure: seats by capability, not birth order</a:t>
            </a:r>
          </a:p>
          <a:p>
            <a:r>
              <a:rPr lang="en-US" dirty="0"/>
              <a:t>• Two things that saved me as CEO</a:t>
            </a:r>
          </a:p>
          <a:p>
            <a:r>
              <a:rPr lang="en-US" dirty="0"/>
              <a:t>• This is what Stride is built on</a:t>
            </a:r>
          </a:p>
          <a:p>
            <a:endParaRPr lang="en-US" dirty="0"/>
          </a:p>
          <a:p>
            <a:r>
              <a:rPr lang="en-US" b="1" dirty="0"/>
              <a:t>SCRIPT</a:t>
            </a:r>
          </a:p>
          <a:p>
            <a:r>
              <a:rPr lang="en-US" dirty="0"/>
              <a:t>Lesson Seven: peer groups and structure support succession. Two things saved me as a CEO, and neither was a consultant.</a:t>
            </a:r>
          </a:p>
          <a:p>
            <a:endParaRPr lang="en-US" dirty="0"/>
          </a:p>
          <a:p>
            <a:r>
              <a:rPr lang="en-US" dirty="0"/>
              <a:t>The first was a peer group — Vistage. A room full of other CEOs where I was not the boss, not the son, not the owner. Just a guy with a problem — and a room where I could talk about my family, out loud, to people who had no stake in it. There is no substitute for that.</a:t>
            </a:r>
          </a:p>
          <a:p>
            <a:endParaRPr lang="en-US" dirty="0"/>
          </a:p>
          <a:p>
            <a:r>
              <a:rPr lang="en-US" dirty="0"/>
              <a:t>The second was an operating system — EOS. Quarterly rocks, a scorecard, a weekly meeting with an agenda, and seats filled by capability, not birth order. It sounds mundane. It is not. Structure gives the family a place for the business — and it gives the family conversation a place of its own, instead of leaking into every meeting.</a:t>
            </a:r>
          </a:p>
          <a:p>
            <a:endParaRPr lang="en-US" dirty="0"/>
          </a:p>
          <a:p>
            <a:r>
              <a:rPr lang="en-US" dirty="0"/>
              <a:t>This is, not coincidentally, what Stride is built on. Peer groups plus structure. More at the end.</a:t>
            </a:r>
          </a:p>
        </p:txBody>
      </p:sp>
      <p:sp>
        <p:nvSpPr>
          <p:cNvPr id="4" name="Slide Number Placeholder 3"/>
          <p:cNvSpPr>
            <a:spLocks noGrp="1"/>
          </p:cNvSpPr>
          <p:nvPr>
            <p:ph type="sldNum" sz="quarter" idx="5"/>
          </p:nvPr>
        </p:nvSpPr>
        <p:spPr/>
        <p:txBody>
          <a:bodyPr/>
          <a:lstStyle/>
          <a:p>
            <a:fld id="{3A358F8F-895D-4CB0-9462-7847BA2FF7D0}"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1.5 min — clock 19:30 → 21:00</a:t>
            </a:r>
          </a:p>
          <a:p>
            <a:r>
              <a:rPr lang="en-US" dirty="0"/>
              <a:t>• Tell the story before you name the lesson</a:t>
            </a:r>
          </a:p>
          <a:p>
            <a:r>
              <a:rPr lang="en-US" dirty="0"/>
              <a:t>• You, young, on the warehouse floor: the lights and the stretch wrapper</a:t>
            </a:r>
          </a:p>
          <a:p>
            <a:r>
              <a:rPr lang="en-US" dirty="0"/>
              <a:t>• Dad did not explain — he listened, then FIXED both, for the company</a:t>
            </a:r>
          </a:p>
          <a:p>
            <a:r>
              <a:rPr lang="en-US" dirty="0"/>
              <a:t>• Lesson: the next generation sees things before it runs things</a:t>
            </a:r>
          </a:p>
          <a:p>
            <a:r>
              <a:rPr lang="en-US" dirty="0"/>
              <a:t>• Ask the room: what has your next generation already told you?</a:t>
            </a:r>
          </a:p>
          <a:p>
            <a:endParaRPr lang="en-US" dirty="0"/>
          </a:p>
          <a:p>
            <a:r>
              <a:rPr lang="en-US" b="1" dirty="0"/>
              <a:t>SCRIPT</a:t>
            </a:r>
          </a:p>
          <a:p>
            <a:r>
              <a:rPr lang="en-US" dirty="0"/>
              <a:t>Lesson Eight starts with my father, not with me. [Your age and the year.] I was new on the warehouse floor at Hill &amp; Markes, and two things bothered me. The lighting was so low that by the back of the pick line you were reading labels by feel. And the stretch wrapper — the machine that spins a pallet while it wraps it in plastic — spun fast enough that whoever ran it walked away dizzy. [Thirty seconds of the memory: what it looked like, what it sounded like, what it felt like stepping off that machine.]</a:t>
            </a:r>
          </a:p>
          <a:p>
            <a:endParaRPr lang="en-US" dirty="0"/>
          </a:p>
          <a:p>
            <a:r>
              <a:rPr lang="en-US" dirty="0"/>
              <a:t>So I told my dad. Not in a meeting. On the floor, the way a kid tells his father something. And here is the whole lesson: he did not explain to me why it had always been that way. He listened — and then he fixed both. Better lighting. A wrapper nobody got sick on. Not for his kid. For the company.</a:t>
            </a:r>
          </a:p>
          <a:p>
            <a:endParaRPr lang="en-US" dirty="0"/>
          </a:p>
          <a:p>
            <a:r>
              <a:rPr lang="en-US" dirty="0"/>
              <a:t>Lesson Eight: listen to the next generation early on. The next generation sees things before it is ready to run anything. If you listen early, and act on what you hear, two things happen. The business gets better — and the kid finds out that his voice counts here. That is the day a successor starts to belong. It happens years before anyone says the word succession.</a:t>
            </a:r>
          </a:p>
          <a:p>
            <a:endParaRPr lang="en-US" dirty="0"/>
          </a:p>
          <a:p>
            <a:r>
              <a:rPr lang="en-US" dirty="0"/>
              <a:t>[Turn it to the room.] Senior generation: what has your next generation already told you that you have not fixed yet? Next generation: what have you stopped saying, because nobody acted the first time?</a:t>
            </a:r>
          </a:p>
        </p:txBody>
      </p:sp>
      <p:sp>
        <p:nvSpPr>
          <p:cNvPr id="4" name="Slide Number Placeholder 3"/>
          <p:cNvSpPr>
            <a:spLocks noGrp="1"/>
          </p:cNvSpPr>
          <p:nvPr>
            <p:ph type="sldNum" sz="quarter" idx="5"/>
          </p:nvPr>
        </p:nvSpPr>
        <p:spPr/>
        <p:txBody>
          <a:bodyPr/>
          <a:lstStyle/>
          <a:p>
            <a:fld id="{3A358F8F-895D-4CB0-9462-7847BA2FF7D0}"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1¼ min — clock 21:00 → 22:15</a:t>
            </a:r>
          </a:p>
          <a:p>
            <a:r>
              <a:rPr lang="en-US" dirty="0"/>
              <a:t>• Pendergast quote — across the organization, not just down the family tree</a:t>
            </a:r>
          </a:p>
          <a:p>
            <a:r>
              <a:rPr lang="en-US" dirty="0"/>
              <a:t>• Jim (VP of Sales): recruited you home, never sugarcoated</a:t>
            </a:r>
          </a:p>
          <a:p>
            <a:r>
              <a:rPr lang="en-US" dirty="0"/>
              <a:t>• Gary Dake (Stewart’s): the quarterly lunches — timeframes</a:t>
            </a:r>
          </a:p>
          <a:p>
            <a:r>
              <a:rPr lang="en-US" dirty="0"/>
              <a:t>• The key sales reps who taught you to sell</a:t>
            </a:r>
          </a:p>
          <a:p>
            <a:r>
              <a:rPr lang="en-US" dirty="0"/>
              <a:t>• The vendor rep: the Captain America story (photo)</a:t>
            </a:r>
          </a:p>
          <a:p>
            <a:r>
              <a:rPr lang="en-US" dirty="0"/>
              <a:t>• Rule: the successor’s most important mentor should not be the parent</a:t>
            </a:r>
          </a:p>
          <a:p>
            <a:endParaRPr lang="en-US" dirty="0"/>
          </a:p>
          <a:p>
            <a:r>
              <a:rPr lang="en-US" b="1" dirty="0"/>
              <a:t>SCRIPT</a:t>
            </a:r>
          </a:p>
          <a:p>
            <a:r>
              <a:rPr lang="en-US" dirty="0"/>
              <a:t>Lesson Nine: mentors are critical to succession. Jennifer Pendergast at Kellogg says the best family businesses pass wisdom not just from generation to generation but across the organization. I can tell you that is true, because here are mine — and not one of them shared my last name.</a:t>
            </a:r>
          </a:p>
          <a:p>
            <a:endParaRPr lang="en-US" dirty="0"/>
          </a:p>
          <a:p>
            <a:r>
              <a:rPr lang="en-US" dirty="0"/>
              <a:t>Jim, our VP of Sales. He is the one who recruited me home, and he never once sugarcoated how the employees saw my parents, or me. [One line: the thing Jim told you that nobody in the family would have.]</a:t>
            </a:r>
          </a:p>
          <a:p>
            <a:endParaRPr lang="en-US" dirty="0"/>
          </a:p>
          <a:p>
            <a:r>
              <a:rPr lang="en-US" dirty="0"/>
              <a:t>Gary Dake, the president of Stewart’s. [The quarterly lunches: what he taught you about timeframes — the retiring generation wants no risk, the rising generation wants to make a mark, same calendar, different points on it.]</a:t>
            </a:r>
          </a:p>
          <a:p>
            <a:endParaRPr lang="en-US" dirty="0"/>
          </a:p>
          <a:p>
            <a:r>
              <a:rPr lang="en-US" dirty="0"/>
              <a:t>Our key sales reps — the people who taught me to sell, which is to say, taught me the business. [Name one. The golf photo.]</a:t>
            </a:r>
          </a:p>
          <a:p>
            <a:endParaRPr lang="en-US" dirty="0"/>
          </a:p>
          <a:p>
            <a:r>
              <a:rPr lang="en-US" dirty="0"/>
              <a:t>And a vendor rep who wanted us to succeed. [The Captain America story — the doll he sent after we lost the reps, and how he trained our sales team. Thirty seconds; it is the photo on the slide.]</a:t>
            </a:r>
          </a:p>
          <a:p>
            <a:endParaRPr lang="en-US" dirty="0"/>
          </a:p>
          <a:p>
            <a:r>
              <a:rPr lang="en-US" dirty="0"/>
              <a:t>Here is the rule I give every family now: the successor’s most important mentor should not be the parent. The parent is the boss, the owner, and the parent — three rooms in one person — and nobody can get honest feedback from someone who is also deciding their inheritance. Find your kid a Jim, a Gary, a sales rep, and a vendor who wants them to succeed.</a:t>
            </a:r>
          </a:p>
        </p:txBody>
      </p:sp>
      <p:sp>
        <p:nvSpPr>
          <p:cNvPr id="4" name="Slide Number Placeholder 3"/>
          <p:cNvSpPr>
            <a:spLocks noGrp="1"/>
          </p:cNvSpPr>
          <p:nvPr>
            <p:ph type="sldNum" sz="quarter" idx="5"/>
          </p:nvPr>
        </p:nvSpPr>
        <p:spPr/>
        <p:txBody>
          <a:bodyPr/>
          <a:lstStyle/>
          <a:p>
            <a:fld id="{3A358F8F-895D-4CB0-9462-7847BA2FF7D0}"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1¼ min — clock 22:15 → 23:30</a:t>
            </a:r>
          </a:p>
          <a:p>
            <a:r>
              <a:rPr lang="en-US" dirty="0"/>
              <a:t>• Warehouse photos</a:t>
            </a:r>
          </a:p>
          <a:p>
            <a:r>
              <a:rPr lang="en-US" dirty="0"/>
              <a:t>• Respect is earned on the dock, not announced in a memo</a:t>
            </a:r>
          </a:p>
          <a:p>
            <a:r>
              <a:rPr lang="en-US" dirty="0"/>
              <a:t>• Your story: the employee who taught you / the time you got it wrong</a:t>
            </a:r>
          </a:p>
          <a:p>
            <a:r>
              <a:rPr lang="en-US" dirty="0"/>
              <a:t>• Rule: the successor reports to a non-family manager</a:t>
            </a:r>
          </a:p>
          <a:p>
            <a:endParaRPr lang="en-US" dirty="0"/>
          </a:p>
          <a:p>
            <a:r>
              <a:rPr lang="en-US" b="1" dirty="0"/>
              <a:t>SCRIPT</a:t>
            </a:r>
          </a:p>
          <a:p>
            <a:r>
              <a:rPr lang="en-US" dirty="0"/>
              <a:t>Lesson Ten: teach successors to listen to and respect employees. These are our people. The fastest way to lose a company is a successor the employees do not respect — and respect is earned on the dock, not announced in a memo from the owner’s office.</a:t>
            </a:r>
          </a:p>
          <a:p>
            <a:endParaRPr lang="en-US" dirty="0"/>
          </a:p>
          <a:p>
            <a:r>
              <a:rPr lang="en-US" dirty="0"/>
              <a:t>[Your story: the employee who taught you something you could not have learned from your father — or the time you walked in acting like the owner’s kid and someone set you straight.]</a:t>
            </a:r>
          </a:p>
          <a:p>
            <a:endParaRPr lang="en-US" dirty="0"/>
          </a:p>
          <a:p>
            <a:r>
              <a:rPr lang="en-US" dirty="0"/>
              <a:t>The practice is simple and families skip it constantly: the successor reports to a non-family manager. A real job, a real boss, and a review written by someone who is not related to them. That is how the next generation learns the business the way the employees see it — and how the employees learn that the kid is earning it.</a:t>
            </a:r>
          </a:p>
        </p:txBody>
      </p:sp>
      <p:sp>
        <p:nvSpPr>
          <p:cNvPr id="4" name="Slide Number Placeholder 3"/>
          <p:cNvSpPr>
            <a:spLocks noGrp="1"/>
          </p:cNvSpPr>
          <p:nvPr>
            <p:ph type="sldNum" sz="quarter" idx="5"/>
          </p:nvPr>
        </p:nvSpPr>
        <p:spPr/>
        <p:txBody>
          <a:bodyPr/>
          <a:lstStyle/>
          <a:p>
            <a:fld id="{3A358F8F-895D-4CB0-9462-7847BA2FF7D0}"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1¼ min — clock 23:30 → 24:45</a:t>
            </a:r>
          </a:p>
          <a:p>
            <a:r>
              <a:rPr lang="en-US" dirty="0"/>
              <a:t>• Photos: the hard projects</a:t>
            </a:r>
          </a:p>
          <a:p>
            <a:r>
              <a:rPr lang="en-US" dirty="0"/>
              <a:t>• Every crisis is a succession opportunity</a:t>
            </a:r>
          </a:p>
          <a:p>
            <a:r>
              <a:rPr lang="en-US" dirty="0"/>
              <a:t>• Your example: the system conversion / the new competitor</a:t>
            </a:r>
          </a:p>
          <a:p>
            <a:r>
              <a:rPr lang="en-US" dirty="0"/>
              <a:t>• Give the next gen the problem, then get out of the way</a:t>
            </a:r>
          </a:p>
          <a:p>
            <a:endParaRPr lang="en-US" dirty="0"/>
          </a:p>
          <a:p>
            <a:r>
              <a:rPr lang="en-US" b="1" dirty="0"/>
              <a:t>SCRIPT</a:t>
            </a:r>
          </a:p>
          <a:p>
            <a:r>
              <a:rPr lang="en-US" dirty="0"/>
              <a:t>Lesson Eleven: use change and problems for succession. Every crisis is a succession opportunity in disguise. A new competitor shows up. The ERP system has to be replaced. A pandemic closes your customers. That is exactly when you hand the next generation something real.</a:t>
            </a:r>
          </a:p>
          <a:p>
            <a:endParaRPr lang="en-US" dirty="0"/>
          </a:p>
          <a:p>
            <a:r>
              <a:rPr lang="en-US" dirty="0"/>
              <a:t>[Your example from the photos — the technology conversion, the competitive threat, the project you were given or that you gave someone. What was the problem, who owned it, what did it prove?]</a:t>
            </a:r>
          </a:p>
          <a:p>
            <a:endParaRPr lang="en-US" dirty="0"/>
          </a:p>
          <a:p>
            <a:r>
              <a:rPr lang="en-US" dirty="0"/>
              <a:t>Here is why it works. A successor who has only ever been handed the good years has never been tested, and everyone in the building knows it. A successor who owned the hard project has a story the employees tell about them. You cannot give someone credibility. You can only give them the chance to earn it — and problems are the chance.</a:t>
            </a:r>
          </a:p>
        </p:txBody>
      </p:sp>
      <p:sp>
        <p:nvSpPr>
          <p:cNvPr id="4" name="Slide Number Placeholder 3"/>
          <p:cNvSpPr>
            <a:spLocks noGrp="1"/>
          </p:cNvSpPr>
          <p:nvPr>
            <p:ph type="sldNum" sz="quarter" idx="5"/>
          </p:nvPr>
        </p:nvSpPr>
        <p:spPr/>
        <p:txBody>
          <a:bodyPr/>
          <a:lstStyle/>
          <a:p>
            <a:fld id="{3A358F8F-895D-4CB0-9462-7847BA2FF7D0}"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1¼ min — clock 24:45 → 26:00</a:t>
            </a:r>
          </a:p>
          <a:p>
            <a:r>
              <a:rPr lang="en-US" dirty="0"/>
              <a:t>• Photos: the pivots</a:t>
            </a:r>
          </a:p>
          <a:p>
            <a:r>
              <a:rPr lang="en-US" dirty="0"/>
              <a:t>• Core values hold; the environment changes — adapt to it</a:t>
            </a:r>
          </a:p>
          <a:p>
            <a:r>
              <a:rPr lang="en-US" dirty="0"/>
              <a:t>• Your example: K-12 food service / webinars / new channels / COVID</a:t>
            </a:r>
          </a:p>
          <a:p>
            <a:r>
              <a:rPr lang="en-US" dirty="0"/>
              <a:t>• Next gen is usually the one who sees the pivot</a:t>
            </a:r>
          </a:p>
          <a:p>
            <a:endParaRPr lang="en-US" dirty="0"/>
          </a:p>
          <a:p>
            <a:r>
              <a:rPr lang="en-US" b="1" dirty="0"/>
              <a:t>SCRIPT</a:t>
            </a:r>
          </a:p>
          <a:p>
            <a:r>
              <a:rPr lang="en-US" dirty="0"/>
              <a:t>Lesson Twelve: family firms must pivot and change with the marketplace. The businesses that last a century are not the ones that kept doing the same thing. They stuck to their core values in the face of every challenge — and adapted to each new environment. The values are the keel. Everything else is sail.</a:t>
            </a:r>
          </a:p>
          <a:p>
            <a:endParaRPr lang="en-US" dirty="0"/>
          </a:p>
          <a:p>
            <a:r>
              <a:rPr lang="en-US" dirty="0"/>
              <a:t>[Your example from the photos — the K-12 food service push, the webinars, the new channels; or COVID, when half the revenue went behind locked doors and the question in the room was not “how do we cut” but “how do we grow.” What was the market telling you, who saw it first, what did it take to move — and what did you refuse to change?]</a:t>
            </a:r>
          </a:p>
          <a:p>
            <a:endParaRPr lang="en-US" dirty="0"/>
          </a:p>
          <a:p>
            <a:r>
              <a:rPr lang="en-US" dirty="0"/>
              <a:t>One pattern I see over and over: the pivot is usually spotted by the next generation and resisted by the senior one. That is not a character flaw on either side — the senior generation built the thing that works, and the next generation does not have the scar tissue. The families that adapt are the ones with a room where that argument can happen safely, and a set of values that nobody is arguing about. Which is Lesson Four again.</a:t>
            </a:r>
          </a:p>
        </p:txBody>
      </p:sp>
      <p:sp>
        <p:nvSpPr>
          <p:cNvPr id="4" name="Slide Number Placeholder 3"/>
          <p:cNvSpPr>
            <a:spLocks noGrp="1"/>
          </p:cNvSpPr>
          <p:nvPr>
            <p:ph type="sldNum" sz="quarter" idx="5"/>
          </p:nvPr>
        </p:nvSpPr>
        <p:spPr/>
        <p:txBody>
          <a:bodyPr/>
          <a:lstStyle/>
          <a:p>
            <a:fld id="{3A358F8F-895D-4CB0-9462-7847BA2FF7D0}"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1¼ min — clock 26:00 → 27:15</a:t>
            </a:r>
          </a:p>
          <a:p>
            <a:r>
              <a:rPr lang="en-US" dirty="0"/>
              <a:t>• Photos: Ibero, NYSID partnership</a:t>
            </a:r>
          </a:p>
          <a:p>
            <a:r>
              <a:rPr lang="en-US" dirty="0"/>
              <a:t>• Give the next gen something that is theirs and not the business</a:t>
            </a:r>
          </a:p>
          <a:p>
            <a:r>
              <a:rPr lang="en-US" dirty="0"/>
              <a:t>• Maggie and Caleb in the case gave theirs up on a handshake</a:t>
            </a:r>
          </a:p>
          <a:p>
            <a:r>
              <a:rPr lang="en-US" dirty="0"/>
              <a:t>• Identity outside + a seat inside</a:t>
            </a:r>
          </a:p>
          <a:p>
            <a:endParaRPr lang="en-US" dirty="0"/>
          </a:p>
          <a:p>
            <a:r>
              <a:rPr lang="en-US" b="1" dirty="0"/>
              <a:t>SCRIPT</a:t>
            </a:r>
          </a:p>
          <a:p>
            <a:r>
              <a:rPr lang="en-US" dirty="0"/>
              <a:t>Lesson Thirteen: help the next generation build identity in and outside the business. [Your example from the photos — the Ibero-American Action League board, the NYSID partnership. What was yours, outside the company, that was yours?]</a:t>
            </a:r>
          </a:p>
          <a:p>
            <a:endParaRPr lang="en-US" dirty="0"/>
          </a:p>
          <a:p>
            <a:r>
              <a:rPr lang="en-US" dirty="0"/>
              <a:t>A successor with a diverse set of passions outside the business is more effective inside it. Someone with nowhere else to stand cannot push back on the senior generation; someone with a board seat in the community, a partnership they built, a reputation that is not borrowed from the family name, brings a whole person back to the company.</a:t>
            </a:r>
          </a:p>
          <a:p>
            <a:endParaRPr lang="en-US" dirty="0"/>
          </a:p>
          <a:p>
            <a:r>
              <a:rPr lang="en-US" dirty="0"/>
              <a:t>Keep this in your pocket for the case study. Two kids in their twenties are about to leave real careers — their identity outside the business — because the family said “we need you.” Nothing wrong with coming home. Everything wrong with coming home on a handshake, with no seat in the owner room to go with it.</a:t>
            </a:r>
          </a:p>
        </p:txBody>
      </p:sp>
      <p:sp>
        <p:nvSpPr>
          <p:cNvPr id="4" name="Slide Number Placeholder 3"/>
          <p:cNvSpPr>
            <a:spLocks noGrp="1"/>
          </p:cNvSpPr>
          <p:nvPr>
            <p:ph type="sldNum" sz="quarter" idx="5"/>
          </p:nvPr>
        </p:nvSpPr>
        <p:spPr/>
        <p:txBody>
          <a:bodyPr/>
          <a:lstStyle/>
          <a:p>
            <a:fld id="{3A358F8F-895D-4CB0-9462-7847BA2FF7D0}"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2.5 min — clock 27:15 → 29:45</a:t>
            </a:r>
          </a:p>
          <a:p>
            <a:r>
              <a:rPr lang="en-US" dirty="0"/>
              <a:t>• CHECKPOINT: you should be at ~28 min. Past 34? Cut pair time to 4 min, one report-out.</a:t>
            </a:r>
          </a:p>
          <a:p>
            <a:r>
              <a:rPr lang="en-US" dirty="0"/>
              <a:t>• POINT AT THE QR: “The whole case is on your phone — scan it now, you will want it in a minute.” Give them 20 seconds</a:t>
            </a:r>
          </a:p>
          <a:p>
            <a:r>
              <a:rPr lang="en-US" dirty="0"/>
              <a:t>• Read the Averys — one beat per generation</a:t>
            </a:r>
          </a:p>
          <a:p>
            <a:r>
              <a:rPr lang="en-US" dirty="0"/>
              <a:t>• VOTE before pairing: “Should the Averys sell? Hands up.” Count out loud, write the number down</a:t>
            </a:r>
          </a:p>
          <a:p>
            <a:r>
              <a:rPr lang="en-US" dirty="0"/>
              <a:t>• Point out the structure: 5% owns the vote, 95% owns the money, G6 owns nothing</a:t>
            </a:r>
          </a:p>
          <a:p>
            <a:r>
              <a:rPr lang="en-US" dirty="0"/>
              <a:t>• PAIRS: turn to your neighbor — one brother, one kid — assign NOW</a:t>
            </a:r>
          </a:p>
          <a:p>
            <a:r>
              <a:rPr lang="en-US" dirty="0"/>
              <a:t>• Ask: who do you recognize?</a:t>
            </a:r>
          </a:p>
          <a:p>
            <a:r>
              <a:rPr lang="en-US" dirty="0"/>
              <a:t>• Closer: “Case closed — right?” — let them answer</a:t>
            </a:r>
          </a:p>
          <a:p>
            <a:endParaRPr lang="en-US" dirty="0"/>
          </a:p>
          <a:p>
            <a:r>
              <a:rPr lang="en-US" b="1" dirty="0"/>
              <a:t>SCRIPT</a:t>
            </a:r>
          </a:p>
          <a:p>
            <a:r>
              <a:rPr lang="en-US" dirty="0"/>
              <a:t>Lesson Fourteen. Meet the Averys. Avery Building Supply, founded 1878. Six generations. [Read the slide — one beat per generation. Do not rush the ownership line; it is the whole case.]</a:t>
            </a:r>
          </a:p>
          <a:p>
            <a:endParaRPr lang="en-US" dirty="0"/>
          </a:p>
          <a:p>
            <a:r>
              <a:rPr lang="en-US" dirty="0"/>
              <a:t>Walter, eighty-four, chairman. Years ago, for estate reasons, he gave away ninety-five percent of the economics to his two sons — and kept one hundred percent of the vote. Five percent of the company, every single vote. “Averys don’t sell.” Tom, fifty-eight, the CEO, and Rick, fifty-five, the president. Thirty-five years each. They own ninety-five percent of the company and cannot vote a share of it. Both want to sell. Maggie, twenty-six, and Caleb, twenty-four — one from each branch. Two years ago Walter and their fathers recruited them home: “the business needs you.” They left real careers. They own nothing. They were promised “a path.” Nothing is in writing.</a:t>
            </a:r>
          </a:p>
          <a:p>
            <a:endParaRPr lang="en-US" dirty="0"/>
          </a:p>
          <a:p>
            <a:r>
              <a:rPr lang="en-US" dirty="0"/>
              <a:t>And three months ago, Meridian Capital offered one hundred million dollars. Cash, ninety days to close. Tom and Rick stay three years. The kids “would be evaluated.”</a:t>
            </a:r>
          </a:p>
          <a:p>
            <a:endParaRPr lang="en-US" dirty="0"/>
          </a:p>
          <a:p>
            <a:r>
              <a:rPr lang="en-US" dirty="0"/>
              <a:t>So: the brothers want to sell. The kids are fighting it — they just gave up their lives for this. And Walter says no, and Walter has every vote. Case closed — right? [Let the room answer. Someone will say “until he dies.” Good.]</a:t>
            </a:r>
          </a:p>
          <a:p>
            <a:endParaRPr lang="en-US" dirty="0"/>
          </a:p>
          <a:p>
            <a:r>
              <a:rPr lang="en-US" dirty="0"/>
              <a:t>Before we go further: turn to the person next to you. One of you is a brother — Tom or Rick. The other is one of the kids — Maggie or Caleb. Decide now, thirty seconds. [Wait.] If you came with your own parent or your own kid, you already know who you are.</a:t>
            </a:r>
          </a:p>
          <a:p>
            <a:endParaRPr lang="en-US" dirty="0"/>
          </a:p>
          <a:p>
            <a:r>
              <a:rPr lang="en-US" dirty="0"/>
              <a:t>Quick show of hands — who recognized this ownership structure? Who has a Walter? [Hands.] Now a real vote, and I am counting: should the Averys sell? Hands up for sell. [Count out loud; write it on your notes.] Hands up for keep. [Count.] Remember your vote. Because something is about to happen to Walter.</a:t>
            </a:r>
          </a:p>
        </p:txBody>
      </p:sp>
      <p:sp>
        <p:nvSpPr>
          <p:cNvPr id="4" name="Slide Number Placeholder 3"/>
          <p:cNvSpPr>
            <a:spLocks noGrp="1"/>
          </p:cNvSpPr>
          <p:nvPr>
            <p:ph type="sldNum" sz="quarter" idx="5"/>
          </p:nvPr>
        </p:nvSpPr>
        <p:spPr/>
        <p:txBody>
          <a:bodyPr/>
          <a:lstStyle/>
          <a:p>
            <a:fld id="{3A358F8F-895D-4CB0-9462-7847BA2FF7D0}"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 min — clock 29:45 → 30:45</a:t>
            </a:r>
          </a:p>
          <a:p>
            <a:r>
              <a:rPr lang="en-US" dirty="0"/>
              <a:t>• Read slowly — this is the turn</a:t>
            </a:r>
          </a:p>
          <a:p>
            <a:r>
              <a:rPr lang="en-US" dirty="0"/>
              <a:t>• Stroke → no capacity → the vote is frozen</a:t>
            </a:r>
          </a:p>
          <a:p>
            <a:r>
              <a:rPr lang="en-US" dirty="0"/>
              <a:t>• Three calls: Meridian’s clock, Rick to Caleb, the lawyer finds the POA</a:t>
            </a:r>
          </a:p>
          <a:p>
            <a:r>
              <a:rPr lang="en-US" dirty="0"/>
              <a:t>• Beat: “It names Ruth.”</a:t>
            </a:r>
          </a:p>
          <a:p>
            <a:r>
              <a:rPr lang="en-US" dirty="0"/>
              <a:t>• Then Ruth’s ask: one approach, by consensus, walk away united, harmony throughout — “family and community”</a:t>
            </a:r>
          </a:p>
          <a:p>
            <a:r>
              <a:rPr lang="en-US" dirty="0"/>
              <a:t>• Last line: the man with the votes, the men with the money, and Ruth has thirty days</a:t>
            </a:r>
          </a:p>
          <a:p>
            <a:r>
              <a:rPr lang="en-US" dirty="0"/>
              <a:t>• Do NOT explain yet</a:t>
            </a:r>
          </a:p>
          <a:p>
            <a:endParaRPr lang="en-US" dirty="0"/>
          </a:p>
          <a:p>
            <a:r>
              <a:rPr lang="en-US" b="1" dirty="0"/>
              <a:t>SCRIPT</a:t>
            </a:r>
          </a:p>
          <a:p>
            <a:r>
              <a:rPr lang="en-US" dirty="0"/>
              <a:t>Then Walter has a stroke. He survives. But he no longer recognizes the warehouse, and his doctors will not certify that he can make decisions. And under the company’s own documents, his shares cannot be voted — until someone is legally appointed to vote them.</a:t>
            </a:r>
          </a:p>
          <a:p>
            <a:endParaRPr lang="en-US" dirty="0"/>
          </a:p>
          <a:p>
            <a:r>
              <a:rPr lang="en-US" dirty="0"/>
              <a:t>Within a week, three things happen. Meridian calls Tom: “The offer stands for thirty days. Then we move on to the next family.” Rick tells his own son Caleb: “This isn’t your decision. You don’t own a share.” And Walter’s lawyer goes looking for the power of attorney — and finds it. It names Ruth. Eighty-two years old. Married to Walter for sixty-one years. Has never once been to a shareholders’ meeting.</a:t>
            </a:r>
          </a:p>
          <a:p>
            <a:endParaRPr lang="en-US" dirty="0"/>
          </a:p>
          <a:p>
            <a:r>
              <a:rPr lang="en-US" dirty="0"/>
              <a:t>[Pause. Let the room sit with Ruth.]</a:t>
            </a:r>
          </a:p>
          <a:p>
            <a:endParaRPr lang="en-US" dirty="0"/>
          </a:p>
          <a:p>
            <a:r>
              <a:rPr lang="en-US" dirty="0"/>
              <a:t>And then Ruth does something nobody in that family expected. She calls them together — Tom, Rick, Maggie, Caleb — and she does not pick a side. She says: “Come to me with one recommended approach. Reach it by consensus. I want this family to walk away united, even if none of you gets exactly what you want. Keep the harmony while you work on it. My values are family and community.”</a:t>
            </a:r>
          </a:p>
          <a:p>
            <a:endParaRPr lang="en-US" dirty="0"/>
          </a:p>
          <a:p>
            <a:r>
              <a:rPr lang="en-US" dirty="0"/>
              <a:t>The man with the votes can’t vote. The men with the money can’t vote. The kids with their whole lives in it don’t own a share. And Ruth has thirty days. Your move.</a:t>
            </a:r>
          </a:p>
        </p:txBody>
      </p:sp>
      <p:sp>
        <p:nvSpPr>
          <p:cNvPr id="4" name="Slide Number Placeholder 3"/>
          <p:cNvSpPr>
            <a:spLocks noGrp="1"/>
          </p:cNvSpPr>
          <p:nvPr>
            <p:ph type="sldNum" sz="quarter" idx="5"/>
          </p:nvPr>
        </p:nvSpPr>
        <p:spPr/>
        <p:txBody>
          <a:bodyPr/>
          <a:lstStyle/>
          <a:p>
            <a:fld id="{3A358F8F-895D-4CB0-9462-7847BA2FF7D0}" type="slidenum">
              <a:rPr lang="en-US" smtClean="0"/>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8 min — clock 30:45 → 38:45</a:t>
            </a:r>
          </a:p>
          <a:p>
            <a:r>
              <a:rPr lang="en-US" dirty="0"/>
              <a:t>• QR again: the case, the twist and Ruth’s terms are on their phones — pairs can read instead of squinting</a:t>
            </a:r>
          </a:p>
          <a:p>
            <a:r>
              <a:rPr lang="en-US" dirty="0"/>
              <a:t>• HANDOUT 1: pass out the Avery case sheet NOW, one per person (facts + the three questions only — no answers on it)</a:t>
            </a:r>
          </a:p>
          <a:p>
            <a:r>
              <a:rPr lang="en-US" dirty="0"/>
              <a:t>• Ruth’s terms frame everything: one approach, consensus, united, harmony</a:t>
            </a:r>
          </a:p>
          <a:p>
            <a:r>
              <a:rPr lang="en-US" dirty="0"/>
              <a:t>• 6 min in pairs + 2 min report-outs</a:t>
            </a:r>
          </a:p>
          <a:p>
            <a:r>
              <a:rPr lang="en-US" dirty="0"/>
              <a:t>• Circulate — listen for who takes Ruth’s terms seriously vs. who just picks a winner</a:t>
            </a:r>
          </a:p>
          <a:p>
            <a:r>
              <a:rPr lang="en-US" dirty="0"/>
              <a:t>• At 3 min, inject: “Meridian just told Tom they’d go to $110M if it closes in 30 days”</a:t>
            </a:r>
          </a:p>
          <a:p>
            <a:r>
              <a:rPr lang="en-US" dirty="0"/>
              <a:t>• At 5 min: one-minute warning</a:t>
            </a:r>
          </a:p>
          <a:p>
            <a:r>
              <a:rPr lang="en-US" dirty="0"/>
              <a:t>• Report-outs: 3 pairs, 30 seconds each — one agreement, one fight</a:t>
            </a:r>
          </a:p>
          <a:p>
            <a:endParaRPr lang="en-US" dirty="0"/>
          </a:p>
          <a:p>
            <a:r>
              <a:rPr lang="en-US" b="1" dirty="0"/>
              <a:t>SCRIPT</a:t>
            </a:r>
          </a:p>
          <a:p>
            <a:r>
              <a:rPr lang="en-US" dirty="0"/>
              <a:t>[Hand out the case sheet now. Tell them: everything you have just heard is on it, so you do not have to remember it — Ruth’s terms and the three questions are at the bottom.]</a:t>
            </a:r>
          </a:p>
          <a:p>
            <a:endParaRPr lang="en-US" dirty="0"/>
          </a:p>
          <a:p>
            <a:r>
              <a:rPr lang="en-US" dirty="0"/>
              <a:t>Six minutes with the person next to you, in role. One of you is a brother. Tom, you have given this company thirty-five years, you are tired, and a hundred million dollars is a number nobody in your family has ever seen. Rick, your kids are not in the business — except Caleb, who is now on the other side of the table from you. The other one of you is a kid. Maggie, Caleb — you quit real jobs because this family asked you to, and you own nothing.</a:t>
            </a:r>
          </a:p>
          <a:p>
            <a:endParaRPr lang="en-US" dirty="0"/>
          </a:p>
          <a:p>
            <a:r>
              <a:rPr lang="en-US" dirty="0"/>
              <a:t>And Ruth has set the terms. Not two plans — one recommended approach. Not a vote — consensus. And she wants you to walk away united, even if neither of you gets exactly what you want, with the harmony intact while you work. Her values are family and community. That is the assignment.</a:t>
            </a:r>
          </a:p>
          <a:p>
            <a:endParaRPr lang="en-US" dirty="0"/>
          </a:p>
          <a:p>
            <a:r>
              <a:rPr lang="en-US" dirty="0"/>
              <a:t>Three questions, on the sheet. The recommendation: what do you bring Ruth — sell, keep, or a third way — and what do you tell Meridian in the meantime? The consensus: what does each of you give up so the whole family can stand behind one answer? And the harmony: how does this family stay united through the next thirty days, and after the decision, whichever way it goes?</a:t>
            </a:r>
          </a:p>
          <a:p>
            <a:endParaRPr lang="en-US" dirty="0"/>
          </a:p>
          <a:p>
            <a:r>
              <a:rPr lang="en-US" dirty="0"/>
              <a:t>Facilitation: circulate. Listen for who takes Ruth’s terms seriously — consensus and harmony — and who just tries to win. In most pairs somebody tries to win first. That is the point. At the three-minute mark, escalate: “Meridian just told Tom they would go to one hundred ten if it closes in thirty days.” At five minutes, give a one-minute warning.</a:t>
            </a:r>
          </a:p>
          <a:p>
            <a:endParaRPr lang="en-US" dirty="0"/>
          </a:p>
          <a:p>
            <a:r>
              <a:rPr lang="en-US" dirty="0"/>
              <a:t>Report-outs: three pairs, thirty seconds each. The question is exactly what the slide says: the one thing you agreed on, and the one thing you fought about. The fights are the lesson.</a:t>
            </a:r>
          </a:p>
        </p:txBody>
      </p:sp>
      <p:sp>
        <p:nvSpPr>
          <p:cNvPr id="4" name="Slide Number Placeholder 3"/>
          <p:cNvSpPr>
            <a:spLocks noGrp="1"/>
          </p:cNvSpPr>
          <p:nvPr>
            <p:ph type="sldNum" sz="quarter" idx="5"/>
          </p:nvPr>
        </p:nvSpPr>
        <p:spPr/>
        <p:txBody>
          <a:bodyPr/>
          <a:lstStyle/>
          <a:p>
            <a:fld id="{3A358F8F-895D-4CB0-9462-7847BA2FF7D0}" type="slidenum">
              <a:rPr lang="en-US" smtClean="0"/>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4 min — clock 38:45 → 42:45</a:t>
            </a:r>
          </a:p>
          <a:p>
            <a:r>
              <a:rPr lang="en-US" dirty="0"/>
              <a:t>• THIS IS THEIR TIME: facilitate, do not lecture. Flip chart or whiteboard ready</a:t>
            </a:r>
          </a:p>
          <a:p>
            <a:r>
              <a:rPr lang="en-US" dirty="0"/>
              <a:t>• Round 1: three or four pairs — the one thing you agreed on, the one thing you fought about</a:t>
            </a:r>
          </a:p>
          <a:p>
            <a:r>
              <a:rPr lang="en-US" dirty="0"/>
              <a:t>• Round 2: build the list — what would have changed the story? Write every answer up</a:t>
            </a:r>
          </a:p>
          <a:p>
            <a:r>
              <a:rPr lang="en-US" dirty="0"/>
              <a:t>• Name Ruth’s terms out loud: one approach, consensus, united, harmony — that is a family that decided how to decide</a:t>
            </a:r>
          </a:p>
          <a:p>
            <a:r>
              <a:rPr lang="en-US" dirty="0"/>
              <a:t>• RE-VOTE: “Should the Averys sell? Hands up.” Count, compare to the first vote, announce the shift</a:t>
            </a:r>
          </a:p>
          <a:p>
            <a:r>
              <a:rPr lang="en-US" dirty="0"/>
              <a:t>• Not a lawyer: who votes incapacitated shares depends on the documents</a:t>
            </a:r>
          </a:p>
          <a:p>
            <a:r>
              <a:rPr lang="en-US" dirty="0"/>
              <a:t>• LAST: your one thing — decide who decides — then HANDOUT 2 (the take-home is the answer key)</a:t>
            </a:r>
          </a:p>
          <a:p>
            <a:r>
              <a:rPr lang="en-US" dirty="0"/>
              <a:t>• Bridge: that is Lesson Fifteen</a:t>
            </a:r>
          </a:p>
          <a:p>
            <a:endParaRPr lang="en-US" dirty="0"/>
          </a:p>
          <a:p>
            <a:r>
              <a:rPr lang="en-US" b="1" dirty="0"/>
              <a:t>SCRIPT</a:t>
            </a:r>
          </a:p>
          <a:p>
            <a:r>
              <a:rPr lang="en-US" dirty="0"/>
              <a:t>Your turn. Three or four pairs, one minute each. What is the one thing you agreed on, and the one thing you fought about? [Pick a brother-and-kid pair that was loud. Repeat each answer back so the room hears it. Do not evaluate; just write.]</a:t>
            </a:r>
          </a:p>
          <a:p>
            <a:endParaRPr lang="en-US" dirty="0"/>
          </a:p>
          <a:p>
            <a:r>
              <a:rPr lang="en-US" dirty="0"/>
              <a:t>Now build the list with me. What would have changed the story for the Averys? Shout it out. [Write every answer up as they come. Prompt only if the room stalls: “What would have had to exist before Meridian called?” “What did the kids need in writing?” “Who should Ruth have been able to call?” You are listening for: a shareholders’ agreement written for a sale; a successor for Walter’s vote; the kids recruited on paper; a family advisor already in the room; a third way between sell and keep. When the room says it, circle it.]</a:t>
            </a:r>
          </a:p>
          <a:p>
            <a:endParaRPr lang="en-US" dirty="0"/>
          </a:p>
          <a:p>
            <a:r>
              <a:rPr lang="en-US" dirty="0"/>
              <a:t>The vote again. Should the Averys sell? Hands up for sell. [Count.] Hands up for keep. [Count.] [Compare to the first vote.] That many of you changed your mind in eight minutes of talking to one other person. Imagine what a family could do with a year — if it had a room to do it in.</a:t>
            </a:r>
          </a:p>
          <a:p>
            <a:endParaRPr lang="en-US" dirty="0"/>
          </a:p>
          <a:p>
            <a:r>
              <a:rPr lang="en-US" dirty="0"/>
              <a:t>Here is the one thing I would tell this family, and it is already on your list: the offer did not divide the Averys. It revealed that nobody had ever decided who decides. I am not a lawyer — who gets to vote an incapacitated owner’s shares depends entirely on the documents, a power of attorney, a trust, or a judge — so the first call is to Walter’s lawyer, not to Meridian. Then all three generations in one room, including Ruth, with someone who is not an Avery running it. Decide how the decision will be made before anyone knows the answer. Then build the third way.</a:t>
            </a:r>
          </a:p>
          <a:p>
            <a:endParaRPr lang="en-US" dirty="0"/>
          </a:p>
          <a:p>
            <a:r>
              <a:rPr lang="en-US" dirty="0"/>
              <a:t>[Hand out the take-home sheet now — it has the full answer key and the eight questions for their own family.] Which brings us to Lesson Fifteen.</a:t>
            </a:r>
          </a:p>
        </p:txBody>
      </p:sp>
      <p:sp>
        <p:nvSpPr>
          <p:cNvPr id="4" name="Slide Number Placeholder 3"/>
          <p:cNvSpPr>
            <a:spLocks noGrp="1"/>
          </p:cNvSpPr>
          <p:nvPr>
            <p:ph type="sldNum" sz="quarter" idx="5"/>
          </p:nvPr>
        </p:nvSpPr>
        <p:spPr/>
        <p:txBody>
          <a:bodyPr/>
          <a:lstStyle/>
          <a:p>
            <a:fld id="{3A358F8F-895D-4CB0-9462-7847BA2FF7D0}" type="slidenum">
              <a:rPr lang="en-US" smtClean="0"/>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2 min — clock 42:45 → 44:45</a:t>
            </a:r>
          </a:p>
          <a:p>
            <a:r>
              <a:rPr lang="en-US" dirty="0"/>
              <a:t>• The Averys recruited the kids home without telling them the owners wanted out — the anti-pattern</a:t>
            </a:r>
          </a:p>
          <a:p>
            <a:r>
              <a:rPr lang="en-US" dirty="0"/>
              <a:t>• H&amp;M sale: aligned BEFORE the first banker called</a:t>
            </a:r>
          </a:p>
          <a:p>
            <a:r>
              <a:rPr lang="en-US" dirty="0"/>
              <a:t>• Your story: who was in the room, how the family decided</a:t>
            </a:r>
          </a:p>
          <a:p>
            <a:r>
              <a:rPr lang="en-US" dirty="0"/>
              <a:t>• SALUTE RON REECE — what Ron did for our family</a:t>
            </a:r>
          </a:p>
          <a:p>
            <a:r>
              <a:rPr lang="en-US" dirty="0"/>
              <a:t>• Advisor = the one person in all four rooms</a:t>
            </a:r>
          </a:p>
          <a:p>
            <a:r>
              <a:rPr lang="en-US" dirty="0"/>
              <a:t>• In this room, Brad is that person for many of you</a:t>
            </a:r>
          </a:p>
          <a:p>
            <a:endParaRPr lang="en-US" dirty="0"/>
          </a:p>
          <a:p>
            <a:r>
              <a:rPr lang="en-US" b="1" dirty="0"/>
              <a:t>SCRIPT</a:t>
            </a:r>
          </a:p>
          <a:p>
            <a:r>
              <a:rPr lang="en-US" dirty="0"/>
              <a:t>Lesson Fifteen: be aligned and transparent around exit — and keep your family advisor close. Think about what the Averys did: the two people who own ninety-five percent of the company had been quietly wanting out for years, while the family recruited two kids home with “the business needs you.” Nobody lied. Nobody aligned, either. That is the single most common mistake I see: the exit conversation happening in pieces, in private, in the wrong order, until a buyer forces it into the open at the worst possible moment.</a:t>
            </a:r>
          </a:p>
          <a:p>
            <a:endParaRPr lang="en-US" dirty="0"/>
          </a:p>
          <a:p>
            <a:r>
              <a:rPr lang="en-US" dirty="0"/>
              <a:t>When we sold Hill &amp; Markes in 2022, we got to four times the industry average valuation. I will tell you the honest reason: the family was aligned before the first banker ever called. [Your story: who was in the room, how the decision was made, how long it took, what the hardest conversation was.]</a:t>
            </a:r>
          </a:p>
          <a:p>
            <a:endParaRPr lang="en-US" dirty="0"/>
          </a:p>
          <a:p>
            <a:r>
              <a:rPr lang="en-US" dirty="0"/>
              <a:t>And this is Ron Reece. Ron was our family’s advisor through the years I was in the business — you met him in Lesson Four — and I want to say publicly what I should have said more often privately: [what Ron did — the conversation he made possible, the moment he told you something you did not want to hear, the thing that would not have happened without him].</a:t>
            </a:r>
          </a:p>
          <a:p>
            <a:endParaRPr lang="en-US" dirty="0"/>
          </a:p>
          <a:p>
            <a:r>
              <a:rPr lang="en-US" dirty="0"/>
              <a:t>A family advisor is the one person who is allowed in all four rooms. Not the lawyer, not the banker, not the accountant — someone whose job is the family. The person who can say, “Walter, who votes your shares if you can’t?” years before the stroke, and be answered. Find your Ron before you need him. And for a lot of you in this room, you already have one — Brad and this Institute are that for families all over this state.</a:t>
            </a:r>
          </a:p>
        </p:txBody>
      </p:sp>
      <p:sp>
        <p:nvSpPr>
          <p:cNvPr id="4" name="Slide Number Placeholder 3"/>
          <p:cNvSpPr>
            <a:spLocks noGrp="1"/>
          </p:cNvSpPr>
          <p:nvPr>
            <p:ph type="sldNum" sz="quarter" idx="5"/>
          </p:nvPr>
        </p:nvSpPr>
        <p:spPr/>
        <p:txBody>
          <a:bodyPr/>
          <a:lstStyle/>
          <a:p>
            <a:fld id="{3A358F8F-895D-4CB0-9462-7847BA2FF7D0}" type="slidenum">
              <a:rPr lang="en-US" smtClean="0"/>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½ min — clock 44:45 → 45:15</a:t>
            </a:r>
          </a:p>
          <a:p>
            <a:r>
              <a:rPr lang="en-US" dirty="0"/>
              <a:t>• Men in Black = the people in dark suits who show up at the sale</a:t>
            </a:r>
          </a:p>
          <a:p>
            <a:r>
              <a:rPr lang="en-US" dirty="0"/>
              <a:t>• Good at their job; their job is not your family</a:t>
            </a:r>
          </a:p>
          <a:p>
            <a:r>
              <a:rPr lang="en-US" dirty="0"/>
              <a:t>• Your story: who they were, the one thing you wish someone had told you</a:t>
            </a:r>
          </a:p>
          <a:p>
            <a:endParaRPr lang="en-US" dirty="0"/>
          </a:p>
          <a:p>
            <a:r>
              <a:rPr lang="en-US" b="1" dirty="0"/>
              <a:t>SCRIPT</a:t>
            </a:r>
          </a:p>
          <a:p>
            <a:r>
              <a:rPr lang="en-US" dirty="0"/>
              <a:t>The Undertakers. When you sell, the people in dark suits show up. [Who they were for you — the bankers, the lawyers, the buyer’s diligence team, the integration people. Keep it light; the slide is doing the joke.]</a:t>
            </a:r>
          </a:p>
          <a:p>
            <a:endParaRPr lang="en-US" dirty="0"/>
          </a:p>
          <a:p>
            <a:r>
              <a:rPr lang="en-US" dirty="0"/>
              <a:t>They are very good at their jobs. I want to be fair to them. But their job is the transaction, and the transaction is not your family. Nobody on the deal team is paid to ask how your mother is going to feel when the sign comes down.</a:t>
            </a:r>
          </a:p>
          <a:p>
            <a:endParaRPr lang="en-US" dirty="0"/>
          </a:p>
          <a:p>
            <a:r>
              <a:rPr lang="en-US" dirty="0"/>
              <a:t>[The one thing you wish someone had told you about the deal team — one sentence.]</a:t>
            </a:r>
          </a:p>
          <a:p>
            <a:endParaRPr lang="en-US" dirty="0"/>
          </a:p>
          <a:p>
            <a:r>
              <a:rPr lang="en-US" dirty="0"/>
              <a:t>Which brings us to the part of the sale nobody prepares you for.</a:t>
            </a:r>
          </a:p>
        </p:txBody>
      </p:sp>
      <p:sp>
        <p:nvSpPr>
          <p:cNvPr id="4" name="Slide Number Placeholder 3"/>
          <p:cNvSpPr>
            <a:spLocks noGrp="1"/>
          </p:cNvSpPr>
          <p:nvPr>
            <p:ph type="sldNum" sz="quarter" idx="5"/>
          </p:nvPr>
        </p:nvSpPr>
        <p:spPr/>
        <p:txBody>
          <a:bodyPr/>
          <a:lstStyle/>
          <a:p>
            <a:fld id="{3A358F8F-895D-4CB0-9462-7847BA2FF7D0}" type="slidenum">
              <a:rPr lang="en-US" smtClean="0"/>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1.5 min — clock 45:15 → 46:45</a:t>
            </a:r>
          </a:p>
          <a:p>
            <a:r>
              <a:rPr lang="en-US" dirty="0"/>
              <a:t>• "It’s like losing a family member" — you said it to a reporter, you meant it</a:t>
            </a:r>
          </a:p>
          <a:p>
            <a:r>
              <a:rPr lang="en-US" dirty="0"/>
              <a:t>• The sale is a death; nobody sends a casserole</a:t>
            </a:r>
          </a:p>
          <a:p>
            <a:r>
              <a:rPr lang="en-US" dirty="0"/>
              <a:t>• Identity, routine, the people</a:t>
            </a:r>
          </a:p>
          <a:p>
            <a:r>
              <a:rPr lang="en-US" dirty="0"/>
              <a:t>• Plan the year after before you sign</a:t>
            </a:r>
          </a:p>
          <a:p>
            <a:endParaRPr lang="en-US" dirty="0"/>
          </a:p>
          <a:p>
            <a:r>
              <a:rPr lang="en-US" b="1" dirty="0"/>
              <a:t>SCRIPT</a:t>
            </a:r>
          </a:p>
          <a:p>
            <a:r>
              <a:rPr lang="en-US" dirty="0"/>
              <a:t>Lesson Sixteen: prepare for loss after the sale. I said that line to a reporter — “it’s like losing a family member” — and I meant it. Nobody warns you. The sale is a death, and nobody sends a casserole, because from the outside it looks like you just won.</a:t>
            </a:r>
          </a:p>
          <a:p>
            <a:endParaRPr lang="en-US" dirty="0"/>
          </a:p>
          <a:p>
            <a:r>
              <a:rPr lang="en-US" dirty="0"/>
              <a:t>You lose three things at once. Your identity — for sixteen years the answer to “what do you do” was the company. Your routine — the dock at six in the morning. And the people — the ones from Lesson Ten, who are now someone else’s people. [Your own version: the first Monday after the close.]</a:t>
            </a:r>
          </a:p>
          <a:p>
            <a:endParaRPr lang="en-US" dirty="0"/>
          </a:p>
          <a:p>
            <a:r>
              <a:rPr lang="en-US" dirty="0"/>
              <a:t>The practical lesson: plan the year after the sale before you sign. Not the money — the money has twelve advisors. The mornings. What are you going to do on the first Monday? If you do not have an answer, do not sign yet.</a:t>
            </a:r>
          </a:p>
        </p:txBody>
      </p:sp>
      <p:sp>
        <p:nvSpPr>
          <p:cNvPr id="4" name="Slide Number Placeholder 3"/>
          <p:cNvSpPr>
            <a:spLocks noGrp="1"/>
          </p:cNvSpPr>
          <p:nvPr>
            <p:ph type="sldNum" sz="quarter" idx="5"/>
          </p:nvPr>
        </p:nvSpPr>
        <p:spPr/>
        <p:txBody>
          <a:bodyPr/>
          <a:lstStyle/>
          <a:p>
            <a:fld id="{3A358F8F-895D-4CB0-9462-7847BA2FF7D0}" type="slidenum">
              <a:rPr lang="en-US" smtClean="0"/>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 min — clock 46:45 → 47:45</a:t>
            </a:r>
          </a:p>
          <a:p>
            <a:r>
              <a:rPr lang="en-US" dirty="0"/>
              <a:t>• Went back to school: Bowen, FFI (CFBA/CFWA), UW-Superior</a:t>
            </a:r>
          </a:p>
          <a:p>
            <a:r>
              <a:rPr lang="en-US" dirty="0"/>
              <a:t>• Purpose = turning what you lived into what you can teach</a:t>
            </a:r>
          </a:p>
          <a:p>
            <a:r>
              <a:rPr lang="en-US" dirty="0"/>
              <a:t>• Murray Bowen photo: family systems</a:t>
            </a:r>
          </a:p>
          <a:p>
            <a:r>
              <a:rPr lang="en-US" dirty="0"/>
              <a:t>• Redirection</a:t>
            </a:r>
          </a:p>
          <a:p>
            <a:endParaRPr lang="en-US" dirty="0"/>
          </a:p>
          <a:p>
            <a:r>
              <a:rPr lang="en-US" b="1" dirty="0"/>
              <a:t>SCRIPT</a:t>
            </a:r>
          </a:p>
          <a:p>
            <a:r>
              <a:rPr lang="en-US" dirty="0"/>
              <a:t>Lesson Seventeen: find purpose after the sale. I went back to school. Murray Bowen’s family systems theory at the Bowen Center. The Family Firm Institute certifications in family business and family wealth advising. [The UW-Superior program — one line on what it was.]</a:t>
            </a:r>
          </a:p>
          <a:p>
            <a:endParaRPr lang="en-US" dirty="0"/>
          </a:p>
          <a:p>
            <a:r>
              <a:rPr lang="en-US" dirty="0"/>
              <a:t>I did not do it to get a new job. I did it because I needed to understand what had just happened to my family — and once I understood it, I could not stop seeing it in every other family I met. Purpose, it turns out, is just what you lived, turned into what you can teach.</a:t>
            </a:r>
          </a:p>
          <a:p>
            <a:endParaRPr lang="en-US" dirty="0"/>
          </a:p>
          <a:p>
            <a:r>
              <a:rPr lang="en-US" dirty="0"/>
              <a:t>The founders in this room are going to sell or hand off someday. The word you want for what comes next is redirection. You are not done. You are just done with that.</a:t>
            </a:r>
          </a:p>
        </p:txBody>
      </p:sp>
      <p:sp>
        <p:nvSpPr>
          <p:cNvPr id="4" name="Slide Number Placeholder 3"/>
          <p:cNvSpPr>
            <a:spLocks noGrp="1"/>
          </p:cNvSpPr>
          <p:nvPr>
            <p:ph type="sldNum" sz="quarter" idx="5"/>
          </p:nvPr>
        </p:nvSpPr>
        <p:spPr/>
        <p:txBody>
          <a:bodyPr/>
          <a:lstStyle/>
          <a:p>
            <a:fld id="{3A358F8F-895D-4CB0-9462-7847BA2FF7D0}" type="slidenum">
              <a:rPr lang="en-US" smtClean="0"/>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 min — clock 47:45 → 48:45</a:t>
            </a:r>
          </a:p>
          <a:p>
            <a:r>
              <a:rPr lang="en-US" dirty="0"/>
              <a:t>• Stride photos</a:t>
            </a:r>
          </a:p>
          <a:p>
            <a:r>
              <a:rPr lang="en-US" dirty="0"/>
              <a:t>• Community is the part of family business you keep</a:t>
            </a:r>
          </a:p>
          <a:p>
            <a:r>
              <a:rPr lang="en-US" dirty="0"/>
              <a:t>• What Stride is: peer groups (Rising Gen, Stewards), retreats</a:t>
            </a:r>
          </a:p>
          <a:p>
            <a:r>
              <a:rPr lang="en-US" dirty="0"/>
              <a:t>• Invitation</a:t>
            </a:r>
          </a:p>
          <a:p>
            <a:endParaRPr lang="en-US" dirty="0"/>
          </a:p>
          <a:p>
            <a:r>
              <a:rPr lang="en-US" b="1" dirty="0"/>
              <a:t>SCRIPT</a:t>
            </a:r>
          </a:p>
          <a:p>
            <a:r>
              <a:rPr lang="en-US" dirty="0"/>
              <a:t>Lesson Eighteen: find community. This is Stride — the family business community I built after the sale, because the thing I missed most was not the company. It was the people who understood the company.</a:t>
            </a:r>
          </a:p>
          <a:p>
            <a:endParaRPr lang="en-US" dirty="0"/>
          </a:p>
          <a:p>
            <a:r>
              <a:rPr lang="en-US" dirty="0"/>
              <a:t>Peer groups for the rising generation and for the stewards running things now. Retreats. A room where you can say the thing you cannot say at Thanksgiving — which is where we started today.</a:t>
            </a:r>
          </a:p>
          <a:p>
            <a:endParaRPr lang="en-US" dirty="0"/>
          </a:p>
          <a:p>
            <a:r>
              <a:rPr lang="en-US" dirty="0"/>
              <a:t>Community is the one part of a family business you get to keep after the business. You do not need Stride to have it — but you do need it. Find your room.</a:t>
            </a:r>
          </a:p>
        </p:txBody>
      </p:sp>
      <p:sp>
        <p:nvSpPr>
          <p:cNvPr id="4" name="Slide Number Placeholder 3"/>
          <p:cNvSpPr>
            <a:spLocks noGrp="1"/>
          </p:cNvSpPr>
          <p:nvPr>
            <p:ph type="sldNum" sz="quarter" idx="5"/>
          </p:nvPr>
        </p:nvSpPr>
        <p:spPr/>
        <p:txBody>
          <a:bodyPr/>
          <a:lstStyle/>
          <a:p>
            <a:fld id="{3A358F8F-895D-4CB0-9462-7847BA2FF7D0}" type="slidenum">
              <a:rPr lang="en-US" smtClean="0"/>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CUES</a:t>
            </a:r>
          </a:p>
          <a:p>
            <a:r>
              <a:rPr lang="en-US" b="1" dirty="0"/>
              <a:t>TIME: 1 min — clock 48:45 → 49:45</a:t>
            </a:r>
          </a:p>
          <a:p>
            <a:r>
              <a:rPr lang="en-US" dirty="0"/>
              <a:t>• Brad and the Institute, then Ron</a:t>
            </a:r>
          </a:p>
          <a:p>
            <a:r>
              <a:rPr lang="en-US" dirty="0"/>
              <a:t>• The ask: one conversation, this month</a:t>
            </a:r>
          </a:p>
          <a:p>
            <a:r>
              <a:rPr lang="en-US" dirty="0"/>
              <a:t>• Point at the QR: slides, case, 18 lessons, and you — the address is printed under it</a:t>
            </a:r>
          </a:p>
          <a:p>
            <a:r>
              <a:rPr lang="en-US" dirty="0"/>
              <a:t>• Slide stays up through Q&amp;A</a:t>
            </a:r>
          </a:p>
          <a:p>
            <a:r>
              <a:rPr lang="en-US" dirty="0"/>
              <a:t>• End on your line, then stop</a:t>
            </a:r>
          </a:p>
          <a:p>
            <a:endParaRPr lang="en-US" dirty="0"/>
          </a:p>
          <a:p>
            <a:r>
              <a:rPr lang="en-US" b="1" dirty="0"/>
              <a:t>SCRIPT</a:t>
            </a:r>
          </a:p>
          <a:p>
            <a:r>
              <a:rPr lang="en-US" dirty="0"/>
              <a:t>Thank you, Anderson University, and thank you, Brad, for building a place where these conversations can happen. And thank you to Ron, for the years when they happened for my family.</a:t>
            </a:r>
          </a:p>
          <a:p>
            <a:endParaRPr lang="en-US" dirty="0"/>
          </a:p>
          <a:p>
            <a:r>
              <a:rPr lang="en-US" dirty="0"/>
              <a:t>One thing before you go. One conversation. This month. Pick the one your family has not had — and if you do not know which one, it is this one: who decides, if the person who decides can’t? Go home and have it in the right room.</a:t>
            </a:r>
          </a:p>
          <a:p>
            <a:endParaRPr lang="en-US" dirty="0"/>
          </a:p>
          <a:p>
            <a:r>
              <a:rPr lang="en-US" dirty="0"/>
              <a:t>That code takes you to the slides, the Avery case, the eighteen lessons on one page — and to me. If you want to keep talking, I would love to. Thank you.</a:t>
            </a:r>
          </a:p>
          <a:p>
            <a:endParaRPr lang="en-US" dirty="0"/>
          </a:p>
          <a:p>
            <a:r>
              <a:rPr lang="en-US" dirty="0"/>
              <a:t>[Leave the slide up for Q&amp;A. Seed it if the room is quiet: “Ask me the question you would want to ask your own family.” Two in your pocket: “What if the senior generation refuses to talk about it?” and “How do you pay the next generation before they own anything?” End Q&amp;A on your own last line, not on a questioner’s.]</a:t>
            </a:r>
          </a:p>
        </p:txBody>
      </p:sp>
      <p:sp>
        <p:nvSpPr>
          <p:cNvPr id="4" name="Slide Number Placeholder 3"/>
          <p:cNvSpPr>
            <a:spLocks noGrp="1"/>
          </p:cNvSpPr>
          <p:nvPr>
            <p:ph type="sldNum" sz="quarter" idx="5"/>
          </p:nvPr>
        </p:nvSpPr>
        <p:spPr/>
        <p:txBody>
          <a:bodyPr/>
          <a:lstStyle/>
          <a:p>
            <a:fld id="{3A358F8F-895D-4CB0-9462-7847BA2FF7D0}" type="slidenum">
              <a:rPr lang="en-US" smtClean="0"/>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sv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2.pn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hyperlink" Target="https://www.youtube.com/watch?v=oLMIJFWTVsI"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svg"/><Relationship Id="rId7"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svg"/><Relationship Id="rId7"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45.svg"/><Relationship Id="rId5" Type="http://schemas.openxmlformats.org/officeDocument/2006/relationships/image" Target="../media/image44.jpe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EEBE3"/>
        </a:solidFill>
        <a:effectLst/>
      </p:bgPr>
    </p:bg>
    <p:spTree>
      <p:nvGrpSpPr>
        <p:cNvPr id="1" name=""/>
        <p:cNvGrpSpPr/>
        <p:nvPr/>
      </p:nvGrpSpPr>
      <p:grpSpPr>
        <a:xfrm>
          <a:off x="0" y="0"/>
          <a:ext cx="0" cy="0"/>
          <a:chOff x="0" y="0"/>
          <a:chExt cx="0" cy="0"/>
        </a:xfrm>
      </p:grpSpPr>
      <p:sp>
        <p:nvSpPr>
          <p:cNvPr id="2" name="Freeform 2"/>
          <p:cNvSpPr/>
          <p:nvPr/>
        </p:nvSpPr>
        <p:spPr>
          <a:xfrm rot="-9772902">
            <a:off x="-3218154" y="-1557923"/>
            <a:ext cx="18454771" cy="18454771"/>
          </a:xfrm>
          <a:custGeom>
            <a:avLst/>
            <a:gdLst/>
            <a:ahLst/>
            <a:cxnLst/>
            <a:rect l="l" t="t" r="r" b="b"/>
            <a:pathLst>
              <a:path w="18454771" h="18454771">
                <a:moveTo>
                  <a:pt x="0" y="0"/>
                </a:moveTo>
                <a:lnTo>
                  <a:pt x="18454771" y="0"/>
                </a:lnTo>
                <a:lnTo>
                  <a:pt x="18454771" y="18454771"/>
                </a:lnTo>
                <a:lnTo>
                  <a:pt x="0" y="18454771"/>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234213" y="8052507"/>
            <a:ext cx="4455550" cy="1569574"/>
          </a:xfrm>
          <a:custGeom>
            <a:avLst/>
            <a:gdLst/>
            <a:ahLst/>
            <a:cxnLst/>
            <a:rect l="l" t="t" r="r" b="b"/>
            <a:pathLst>
              <a:path w="4455550" h="1569574">
                <a:moveTo>
                  <a:pt x="0" y="0"/>
                </a:moveTo>
                <a:lnTo>
                  <a:pt x="4455550" y="0"/>
                </a:lnTo>
                <a:lnTo>
                  <a:pt x="4455550" y="1569574"/>
                </a:lnTo>
                <a:lnTo>
                  <a:pt x="0" y="1569574"/>
                </a:lnTo>
                <a:lnTo>
                  <a:pt x="0" y="0"/>
                </a:lnTo>
                <a:close/>
              </a:path>
            </a:pathLst>
          </a:custGeom>
          <a:blipFill>
            <a:blip r:embed="rId4"/>
            <a:stretch>
              <a:fillRect r="-15318"/>
            </a:stretch>
          </a:blipFill>
        </p:spPr>
        <p:txBody>
          <a:bodyPr/>
          <a:lstStyle/>
          <a:p>
            <a:endParaRPr lang="en-US"/>
          </a:p>
        </p:txBody>
      </p:sp>
      <p:sp>
        <p:nvSpPr>
          <p:cNvPr id="4" name="FEISC Logo" descr="The Kim S. Miller Family Enterprise Institute of South Carolina at Anderson University"/>
          <p:cNvSpPr/>
          <p:nvPr/>
        </p:nvSpPr>
        <p:spPr>
          <a:xfrm>
            <a:off x="11381532" y="8375081"/>
            <a:ext cx="5600000" cy="1247000"/>
          </a:xfrm>
          <a:prstGeom prst="rect">
            <a:avLst/>
          </a:prstGeom>
          <a:blipFill>
            <a:blip r:embed="rId5"/>
            <a:stretch>
              <a:fillRect/>
            </a:stretch>
          </a:blipFill>
        </p:spPr>
        <p:txBody>
          <a:bodyPr/>
          <a:lstStyle/>
          <a:p>
            <a:endParaRPr lang="en-US"/>
          </a:p>
        </p:txBody>
      </p:sp>
      <p:sp>
        <p:nvSpPr>
          <p:cNvPr id="5" name="TextBox 5"/>
          <p:cNvSpPr txBox="1"/>
          <p:nvPr/>
        </p:nvSpPr>
        <p:spPr>
          <a:xfrm>
            <a:off x="1234213" y="1923215"/>
            <a:ext cx="16593728" cy="4118137"/>
          </a:xfrm>
          <a:prstGeom prst="rect">
            <a:avLst/>
          </a:prstGeom>
        </p:spPr>
        <p:txBody>
          <a:bodyPr lIns="0" tIns="0" rIns="0" bIns="0" rtlCol="0" anchor="t">
            <a:spAutoFit/>
          </a:bodyPr>
          <a:lstStyle/>
          <a:p>
            <a:pPr algn="l">
              <a:lnSpc>
                <a:spcPts val="6860"/>
              </a:lnSpc>
            </a:pPr>
            <a:r>
              <a:rPr lang="en-US" sz="7539" b="1" spc="-211">
                <a:solidFill>
                  <a:srgbClr val="49A9BC"/>
                </a:solidFill>
                <a:latin typeface="Inter Bold"/>
                <a:ea typeface="Inter Bold"/>
                <a:cs typeface="Inter Bold"/>
                <a:sym typeface="Inter Bold"/>
              </a:rPr>
              <a:t>18 LESSONS FROM A 118-YEAR-OLD FAMILY BUSINESS</a:t>
            </a:r>
          </a:p>
          <a:p>
            <a:pPr algn="just">
              <a:lnSpc>
                <a:spcPts val="4774"/>
              </a:lnSpc>
            </a:pPr>
            <a:endParaRPr lang="en-US" sz="7539" b="1" spc="-211">
              <a:solidFill>
                <a:srgbClr val="49A9BC"/>
              </a:solidFill>
              <a:latin typeface="Inter Bold"/>
              <a:ea typeface="Inter Bold"/>
              <a:cs typeface="Inter Bold"/>
              <a:sym typeface="Inter Bold"/>
            </a:endParaRPr>
          </a:p>
          <a:p>
            <a:pPr algn="just">
              <a:lnSpc>
                <a:spcPts val="2387"/>
              </a:lnSpc>
            </a:pPr>
            <a:endParaRPr lang="en-US" sz="7539" b="1" spc="-211">
              <a:solidFill>
                <a:srgbClr val="49A9BC"/>
              </a:solidFill>
              <a:latin typeface="Inter Bold"/>
              <a:ea typeface="Inter Bold"/>
              <a:cs typeface="Inter Bold"/>
              <a:sym typeface="Inter Bold"/>
            </a:endParaRPr>
          </a:p>
          <a:p>
            <a:pPr marL="0" lvl="0" indent="0" algn="just">
              <a:lnSpc>
                <a:spcPts val="4297"/>
              </a:lnSpc>
            </a:pPr>
            <a:r>
              <a:rPr lang="en-US" sz="5654" b="1" spc="-282">
                <a:solidFill>
                  <a:srgbClr val="2F6B4F"/>
                </a:solidFill>
                <a:latin typeface="Inter Bold"/>
                <a:ea typeface="Inter Bold"/>
                <a:cs typeface="Inter Bold"/>
                <a:sym typeface="Inter Bold"/>
              </a:rPr>
              <a:t>SPEAKER: </a:t>
            </a:r>
            <a:r>
              <a:rPr lang="en-US" sz="5654" i="1" spc="-282">
                <a:solidFill>
                  <a:srgbClr val="2F6B4F"/>
                </a:solidFill>
                <a:latin typeface="Inter Italics"/>
                <a:ea typeface="Inter Italics"/>
                <a:cs typeface="Inter Italics"/>
                <a:sym typeface="Inter Italics"/>
              </a:rPr>
              <a:t>JASON PACKER, FOUNDER OF STRIDE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441094" y="1655942"/>
            <a:ext cx="16818206" cy="1219835"/>
          </a:xfrm>
          <a:prstGeom prst="rect">
            <a:avLst/>
          </a:prstGeom>
        </p:spPr>
        <p:txBody>
          <a:bodyPr lIns="0" tIns="0" rIns="0" bIns="0" rtlCol="0" anchor="t">
            <a:spAutoFit/>
          </a:bodyPr>
          <a:lstStyle/>
          <a:p>
            <a:pPr algn="l">
              <a:lnSpc>
                <a:spcPts val="9940"/>
              </a:lnSpc>
              <a:spcBef>
                <a:spcPct val="0"/>
              </a:spcBef>
            </a:pPr>
            <a:r>
              <a:rPr lang="en-US" sz="7100" b="1" spc="-213">
                <a:solidFill>
                  <a:srgbClr val="254157"/>
                </a:solidFill>
                <a:latin typeface="Inter Bold"/>
                <a:ea typeface="Inter Bold"/>
                <a:cs typeface="Inter Bold"/>
                <a:sym typeface="Inter Bold"/>
              </a:rPr>
              <a:t>Jason Packer:</a:t>
            </a:r>
            <a:r>
              <a:rPr lang="en-US" sz="7100" spc="-213">
                <a:solidFill>
                  <a:srgbClr val="254157"/>
                </a:solidFill>
                <a:latin typeface="Inter"/>
                <a:ea typeface="Inter"/>
                <a:cs typeface="Inter"/>
                <a:sym typeface="Inter"/>
              </a:rPr>
              <a:t> Husband, Dad, Mets Fan</a:t>
            </a:r>
          </a:p>
        </p:txBody>
      </p:sp>
      <p:sp>
        <p:nvSpPr>
          <p:cNvPr id="4" name="Freeform 4"/>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grpSp>
        <p:nvGrpSpPr>
          <p:cNvPr id="5" name="Group 5"/>
          <p:cNvGrpSpPr/>
          <p:nvPr/>
        </p:nvGrpSpPr>
        <p:grpSpPr>
          <a:xfrm>
            <a:off x="26831" y="3429769"/>
            <a:ext cx="4957217" cy="2975837"/>
            <a:chOff x="0" y="0"/>
            <a:chExt cx="7595140" cy="4559393"/>
          </a:xfrm>
        </p:grpSpPr>
        <p:sp>
          <p:nvSpPr>
            <p:cNvPr id="6" name="Freeform 6" descr="Family photos: Jason with Lisa and the kids, at Citi Field and on vacation"/>
            <p:cNvSpPr/>
            <p:nvPr/>
          </p:nvSpPr>
          <p:spPr>
            <a:xfrm>
              <a:off x="0" y="0"/>
              <a:ext cx="7595108" cy="4559361"/>
            </a:xfrm>
            <a:custGeom>
              <a:avLst/>
              <a:gdLst/>
              <a:ahLst/>
              <a:cxnLst/>
              <a:rect l="l" t="t" r="r" b="b"/>
              <a:pathLst>
                <a:path w="7595108" h="4559361">
                  <a:moveTo>
                    <a:pt x="0" y="0"/>
                  </a:moveTo>
                  <a:lnTo>
                    <a:pt x="7595108" y="0"/>
                  </a:lnTo>
                  <a:lnTo>
                    <a:pt x="7595108" y="4559361"/>
                  </a:lnTo>
                  <a:lnTo>
                    <a:pt x="0" y="4559361"/>
                  </a:lnTo>
                  <a:lnTo>
                    <a:pt x="0" y="0"/>
                  </a:lnTo>
                  <a:close/>
                </a:path>
              </a:pathLst>
            </a:custGeom>
            <a:blipFill>
              <a:blip r:embed="rId5"/>
              <a:stretch>
                <a:fillRect l="-2500" r="-2522" b="-31186"/>
              </a:stretch>
            </a:blipFill>
          </p:spPr>
          <p:txBody>
            <a:bodyPr/>
            <a:lstStyle/>
            <a:p>
              <a:endParaRPr lang="en-US"/>
            </a:p>
          </p:txBody>
        </p:sp>
      </p:grpSp>
      <p:grpSp>
        <p:nvGrpSpPr>
          <p:cNvPr id="7" name="Group 7"/>
          <p:cNvGrpSpPr/>
          <p:nvPr/>
        </p:nvGrpSpPr>
        <p:grpSpPr>
          <a:xfrm>
            <a:off x="26831" y="6405607"/>
            <a:ext cx="4957217" cy="3881393"/>
            <a:chOff x="0" y="0"/>
            <a:chExt cx="7586944" cy="5940412"/>
          </a:xfrm>
        </p:grpSpPr>
        <p:sp>
          <p:nvSpPr>
            <p:cNvPr id="8" name="Freeform 8" descr="Family photos: Jason with Lisa and the kids, at Citi Field and on vacation"/>
            <p:cNvSpPr/>
            <p:nvPr/>
          </p:nvSpPr>
          <p:spPr>
            <a:xfrm>
              <a:off x="0" y="0"/>
              <a:ext cx="7586980" cy="5940390"/>
            </a:xfrm>
            <a:custGeom>
              <a:avLst/>
              <a:gdLst/>
              <a:ahLst/>
              <a:cxnLst/>
              <a:rect l="l" t="t" r="r" b="b"/>
              <a:pathLst>
                <a:path w="7586980" h="5940390">
                  <a:moveTo>
                    <a:pt x="0" y="0"/>
                  </a:moveTo>
                  <a:lnTo>
                    <a:pt x="7586980" y="0"/>
                  </a:lnTo>
                  <a:lnTo>
                    <a:pt x="7586980" y="5940390"/>
                  </a:lnTo>
                  <a:lnTo>
                    <a:pt x="0" y="5940390"/>
                  </a:lnTo>
                  <a:lnTo>
                    <a:pt x="0" y="0"/>
                  </a:lnTo>
                  <a:close/>
                </a:path>
              </a:pathLst>
            </a:custGeom>
            <a:blipFill>
              <a:blip r:embed="rId6"/>
              <a:stretch>
                <a:fillRect l="-33649" t="-40390" r="-12897"/>
              </a:stretch>
            </a:blipFill>
          </p:spPr>
          <p:txBody>
            <a:bodyPr/>
            <a:lstStyle/>
            <a:p>
              <a:endParaRPr lang="en-US"/>
            </a:p>
          </p:txBody>
        </p:sp>
      </p:grpSp>
      <p:grpSp>
        <p:nvGrpSpPr>
          <p:cNvPr id="9" name="Group 9"/>
          <p:cNvGrpSpPr/>
          <p:nvPr/>
        </p:nvGrpSpPr>
        <p:grpSpPr>
          <a:xfrm>
            <a:off x="4984049" y="3429769"/>
            <a:ext cx="6893119" cy="6857231"/>
            <a:chOff x="0" y="0"/>
            <a:chExt cx="4402880" cy="4379957"/>
          </a:xfrm>
        </p:grpSpPr>
        <p:sp>
          <p:nvSpPr>
            <p:cNvPr id="10" name="Freeform 10" descr="A person and child posing for a picture in a stadium"/>
            <p:cNvSpPr/>
            <p:nvPr/>
          </p:nvSpPr>
          <p:spPr>
            <a:xfrm>
              <a:off x="0" y="0"/>
              <a:ext cx="4402911" cy="4379960"/>
            </a:xfrm>
            <a:custGeom>
              <a:avLst/>
              <a:gdLst/>
              <a:ahLst/>
              <a:cxnLst/>
              <a:rect l="l" t="t" r="r" b="b"/>
              <a:pathLst>
                <a:path w="4402911" h="4379960">
                  <a:moveTo>
                    <a:pt x="0" y="0"/>
                  </a:moveTo>
                  <a:lnTo>
                    <a:pt x="4402911" y="0"/>
                  </a:lnTo>
                  <a:lnTo>
                    <a:pt x="4402911" y="4379960"/>
                  </a:lnTo>
                  <a:lnTo>
                    <a:pt x="0" y="4379960"/>
                  </a:lnTo>
                  <a:lnTo>
                    <a:pt x="0" y="0"/>
                  </a:lnTo>
                  <a:close/>
                </a:path>
              </a:pathLst>
            </a:custGeom>
            <a:blipFill>
              <a:blip r:embed="rId7"/>
              <a:stretch>
                <a:fillRect l="-35842" t="-29515" r="-35841"/>
              </a:stretch>
            </a:blipFill>
          </p:spPr>
          <p:txBody>
            <a:bodyPr/>
            <a:lstStyle/>
            <a:p>
              <a:endParaRPr lang="en-US"/>
            </a:p>
          </p:txBody>
        </p:sp>
      </p:grpSp>
      <p:grpSp>
        <p:nvGrpSpPr>
          <p:cNvPr id="11" name="Group 11"/>
          <p:cNvGrpSpPr/>
          <p:nvPr/>
        </p:nvGrpSpPr>
        <p:grpSpPr>
          <a:xfrm>
            <a:off x="11877168" y="3429769"/>
            <a:ext cx="6410832" cy="3546498"/>
            <a:chOff x="0" y="0"/>
            <a:chExt cx="9317321" cy="5154380"/>
          </a:xfrm>
        </p:grpSpPr>
        <p:sp>
          <p:nvSpPr>
            <p:cNvPr id="12" name="Freeform 12" descr="Family photos: Jason with Lisa and the kids, at Citi Field and on vacation"/>
            <p:cNvSpPr/>
            <p:nvPr/>
          </p:nvSpPr>
          <p:spPr>
            <a:xfrm>
              <a:off x="0" y="0"/>
              <a:ext cx="9317189" cy="5154379"/>
            </a:xfrm>
            <a:custGeom>
              <a:avLst/>
              <a:gdLst/>
              <a:ahLst/>
              <a:cxnLst/>
              <a:rect l="l" t="t" r="r" b="b"/>
              <a:pathLst>
                <a:path w="9317189" h="5154379">
                  <a:moveTo>
                    <a:pt x="0" y="0"/>
                  </a:moveTo>
                  <a:lnTo>
                    <a:pt x="9317189" y="0"/>
                  </a:lnTo>
                  <a:lnTo>
                    <a:pt x="9317189" y="5154379"/>
                  </a:lnTo>
                  <a:lnTo>
                    <a:pt x="0" y="5154379"/>
                  </a:lnTo>
                  <a:lnTo>
                    <a:pt x="0" y="0"/>
                  </a:lnTo>
                  <a:close/>
                </a:path>
              </a:pathLst>
            </a:custGeom>
            <a:blipFill>
              <a:blip r:embed="rId8"/>
              <a:stretch>
                <a:fillRect t="-22936" b="-12635"/>
              </a:stretch>
            </a:blipFill>
          </p:spPr>
          <p:txBody>
            <a:bodyPr/>
            <a:lstStyle/>
            <a:p>
              <a:endParaRPr lang="en-US"/>
            </a:p>
          </p:txBody>
        </p:sp>
      </p:grpSp>
      <p:grpSp>
        <p:nvGrpSpPr>
          <p:cNvPr id="13" name="Group 13"/>
          <p:cNvGrpSpPr/>
          <p:nvPr/>
        </p:nvGrpSpPr>
        <p:grpSpPr>
          <a:xfrm>
            <a:off x="11877168" y="6976267"/>
            <a:ext cx="6410832" cy="3979976"/>
            <a:chOff x="0" y="0"/>
            <a:chExt cx="32501513" cy="20177606"/>
          </a:xfrm>
        </p:grpSpPr>
        <p:sp>
          <p:nvSpPr>
            <p:cNvPr id="14" name="Freeform 14" descr="Family photos: Jason with Lisa and the kids, at Citi Field and on vacation"/>
            <p:cNvSpPr/>
            <p:nvPr/>
          </p:nvSpPr>
          <p:spPr>
            <a:xfrm>
              <a:off x="0" y="0"/>
              <a:ext cx="32501287" cy="20177606"/>
            </a:xfrm>
            <a:custGeom>
              <a:avLst/>
              <a:gdLst/>
              <a:ahLst/>
              <a:cxnLst/>
              <a:rect l="l" t="t" r="r" b="b"/>
              <a:pathLst>
                <a:path w="32501287" h="20177606">
                  <a:moveTo>
                    <a:pt x="0" y="0"/>
                  </a:moveTo>
                  <a:lnTo>
                    <a:pt x="32501287" y="0"/>
                  </a:lnTo>
                  <a:lnTo>
                    <a:pt x="32501287" y="20177606"/>
                  </a:lnTo>
                  <a:lnTo>
                    <a:pt x="0" y="20177606"/>
                  </a:lnTo>
                  <a:lnTo>
                    <a:pt x="0" y="0"/>
                  </a:lnTo>
                  <a:close/>
                </a:path>
              </a:pathLst>
            </a:custGeom>
            <a:blipFill>
              <a:blip r:embed="rId9"/>
              <a:stretch>
                <a:fillRect t="-20481" b="-325"/>
              </a:stretch>
            </a:blipFill>
          </p:spPr>
          <p:txBody>
            <a:bodyPr/>
            <a:lstStyle/>
            <a:p>
              <a:endParaRPr lang="en-US"/>
            </a:p>
          </p:txBody>
        </p:sp>
      </p:grpSp>
      <p:sp>
        <p:nvSpPr>
          <p:cNvPr id="1348" name="Credibility"/>
          <p:cNvSpPr txBox="1"/>
          <p:nvPr/>
        </p:nvSpPr>
        <p:spPr>
          <a:xfrm>
            <a:off x="441094" y="2870000"/>
            <a:ext cx="16000000" cy="420000"/>
          </a:xfrm>
          <a:prstGeom prst="rect">
            <a:avLst/>
          </a:prstGeom>
        </p:spPr>
        <p:txBody>
          <a:bodyPr wrap="square" lIns="0" tIns="0" rIns="0" bIns="0" rtlCol="0" anchor="t">
            <a:spAutoFit/>
          </a:bodyPr>
          <a:lstStyle/>
          <a:p>
            <a:pPr algn="l"/>
            <a:r>
              <a:rPr lang="en-US" sz="2200" spc="60">
                <a:solidFill>
                  <a:srgbClr val="5B6B75"/>
                </a:solidFill>
                <a:latin typeface="Inter"/>
                <a:ea typeface="Inter"/>
                <a:cs typeface="Inter"/>
                <a:sym typeface="Inter"/>
              </a:rPr>
              <a:t>4th generation  ·  16 years as CEO  ·  sold in 2022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441094" y="1443933"/>
            <a:ext cx="16818206" cy="1219835"/>
          </a:xfrm>
          <a:prstGeom prst="rect">
            <a:avLst/>
          </a:prstGeom>
        </p:spPr>
        <p:txBody>
          <a:bodyPr lIns="0" tIns="0" rIns="0" bIns="0" rtlCol="0" anchor="t">
            <a:spAutoFit/>
          </a:bodyPr>
          <a:lstStyle/>
          <a:p>
            <a:pPr algn="l">
              <a:lnSpc>
                <a:spcPts val="9940"/>
              </a:lnSpc>
              <a:spcBef>
                <a:spcPct val="0"/>
              </a:spcBef>
            </a:pPr>
            <a:r>
              <a:rPr lang="en-US" sz="7100" b="1" spc="-213">
                <a:solidFill>
                  <a:srgbClr val="254157"/>
                </a:solidFill>
                <a:latin typeface="Inter Bold"/>
                <a:ea typeface="Inter Bold"/>
                <a:cs typeface="Inter Bold"/>
                <a:sym typeface="Inter Bold"/>
              </a:rPr>
              <a:t>Family Business Legacy Timeline</a:t>
            </a:r>
          </a:p>
        </p:txBody>
      </p:sp>
      <p:sp>
        <p:nvSpPr>
          <p:cNvPr id="4" name="Freeform 4"/>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grpSp>
        <p:nvGrpSpPr>
          <p:cNvPr id="5" name="Group 5"/>
          <p:cNvGrpSpPr/>
          <p:nvPr/>
        </p:nvGrpSpPr>
        <p:grpSpPr>
          <a:xfrm>
            <a:off x="3801303" y="4607548"/>
            <a:ext cx="71701" cy="5198313"/>
            <a:chOff x="0" y="0"/>
            <a:chExt cx="101600" cy="7366000"/>
          </a:xfrm>
        </p:grpSpPr>
        <p:sp>
          <p:nvSpPr>
            <p:cNvPr id="6" name="Freeform 6" descr="Vertical timeline of the Packer and Finkle family businesses"/>
            <p:cNvSpPr/>
            <p:nvPr/>
          </p:nvSpPr>
          <p:spPr>
            <a:xfrm>
              <a:off x="0" y="0"/>
              <a:ext cx="101600" cy="7366000"/>
            </a:xfrm>
            <a:custGeom>
              <a:avLst/>
              <a:gdLst/>
              <a:ahLst/>
              <a:cxnLst/>
              <a:rect l="l" t="t" r="r" b="b"/>
              <a:pathLst>
                <a:path w="101600" h="7366000">
                  <a:moveTo>
                    <a:pt x="0" y="0"/>
                  </a:moveTo>
                  <a:lnTo>
                    <a:pt x="101600" y="0"/>
                  </a:lnTo>
                  <a:lnTo>
                    <a:pt x="101600" y="7366000"/>
                  </a:lnTo>
                  <a:lnTo>
                    <a:pt x="0" y="7366000"/>
                  </a:lnTo>
                  <a:lnTo>
                    <a:pt x="0" y="0"/>
                  </a:lnTo>
                  <a:close/>
                </a:path>
              </a:pathLst>
            </a:custGeom>
            <a:blipFill>
              <a:blip r:embed="rId5"/>
              <a:stretch>
                <a:fillRect/>
              </a:stretch>
            </a:blipFill>
          </p:spPr>
          <p:txBody>
            <a:bodyPr/>
            <a:lstStyle/>
            <a:p>
              <a:endParaRPr lang="en-US"/>
            </a:p>
          </p:txBody>
        </p:sp>
      </p:grpSp>
      <p:grpSp>
        <p:nvGrpSpPr>
          <p:cNvPr id="7" name="Group 7"/>
          <p:cNvGrpSpPr/>
          <p:nvPr/>
        </p:nvGrpSpPr>
        <p:grpSpPr>
          <a:xfrm>
            <a:off x="3702930" y="4474323"/>
            <a:ext cx="266450" cy="266450"/>
            <a:chOff x="0" y="0"/>
            <a:chExt cx="584200" cy="584200"/>
          </a:xfrm>
        </p:grpSpPr>
        <p:sp>
          <p:nvSpPr>
            <p:cNvPr id="8" name="Freeform 8"/>
            <p:cNvSpPr/>
            <p:nvPr/>
          </p:nvSpPr>
          <p:spPr>
            <a:xfrm>
              <a:off x="38100" y="38100"/>
              <a:ext cx="508000" cy="508000"/>
            </a:xfrm>
            <a:custGeom>
              <a:avLst/>
              <a:gdLst/>
              <a:ahLst/>
              <a:cxnLst/>
              <a:rect l="l" t="t" r="r" b="b"/>
              <a:pathLst>
                <a:path w="508000" h="508000">
                  <a:moveTo>
                    <a:pt x="0" y="254000"/>
                  </a:moveTo>
                  <a:cubicBezTo>
                    <a:pt x="0" y="113665"/>
                    <a:pt x="113665" y="0"/>
                    <a:pt x="254000" y="0"/>
                  </a:cubicBezTo>
                  <a:cubicBezTo>
                    <a:pt x="394335" y="0"/>
                    <a:pt x="508000" y="113665"/>
                    <a:pt x="508000" y="254000"/>
                  </a:cubicBezTo>
                  <a:cubicBezTo>
                    <a:pt x="508000" y="394335"/>
                    <a:pt x="394335" y="508000"/>
                    <a:pt x="254000" y="508000"/>
                  </a:cubicBezTo>
                  <a:cubicBezTo>
                    <a:pt x="113665" y="508000"/>
                    <a:pt x="0" y="394335"/>
                    <a:pt x="0" y="254000"/>
                  </a:cubicBezTo>
                  <a:close/>
                </a:path>
              </a:pathLst>
            </a:custGeom>
            <a:solidFill>
              <a:srgbClr val="E07A5F"/>
            </a:solidFill>
          </p:spPr>
          <p:txBody>
            <a:bodyPr/>
            <a:lstStyle/>
            <a:p>
              <a:endParaRPr lang="en-US"/>
            </a:p>
          </p:txBody>
        </p:sp>
        <p:sp>
          <p:nvSpPr>
            <p:cNvPr id="9" name="Freeform 9"/>
            <p:cNvSpPr/>
            <p:nvPr/>
          </p:nvSpPr>
          <p:spPr>
            <a:xfrm>
              <a:off x="0" y="0"/>
              <a:ext cx="584200" cy="584200"/>
            </a:xfrm>
            <a:custGeom>
              <a:avLst/>
              <a:gdLst/>
              <a:ahLst/>
              <a:cxnLst/>
              <a:rect l="l" t="t" r="r" b="b"/>
              <a:pathLst>
                <a:path w="584200" h="584200">
                  <a:moveTo>
                    <a:pt x="0" y="292100"/>
                  </a:moveTo>
                  <a:cubicBezTo>
                    <a:pt x="0" y="130810"/>
                    <a:pt x="130810" y="0"/>
                    <a:pt x="292100" y="0"/>
                  </a:cubicBezTo>
                  <a:cubicBezTo>
                    <a:pt x="303022" y="0"/>
                    <a:pt x="313309" y="4699"/>
                    <a:pt x="320548" y="12827"/>
                  </a:cubicBezTo>
                  <a:lnTo>
                    <a:pt x="292100" y="38100"/>
                  </a:lnTo>
                  <a:lnTo>
                    <a:pt x="292100" y="0"/>
                  </a:lnTo>
                  <a:lnTo>
                    <a:pt x="292100" y="38100"/>
                  </a:lnTo>
                  <a:lnTo>
                    <a:pt x="292100" y="0"/>
                  </a:lnTo>
                  <a:cubicBezTo>
                    <a:pt x="453390" y="0"/>
                    <a:pt x="584200" y="130810"/>
                    <a:pt x="584200" y="292100"/>
                  </a:cubicBezTo>
                  <a:cubicBezTo>
                    <a:pt x="584200" y="306578"/>
                    <a:pt x="576072" y="319786"/>
                    <a:pt x="563118" y="326136"/>
                  </a:cubicBezTo>
                  <a:lnTo>
                    <a:pt x="546100" y="292100"/>
                  </a:lnTo>
                  <a:lnTo>
                    <a:pt x="584200" y="292100"/>
                  </a:lnTo>
                  <a:cubicBezTo>
                    <a:pt x="584200" y="453390"/>
                    <a:pt x="453390" y="584200"/>
                    <a:pt x="292100" y="584200"/>
                  </a:cubicBezTo>
                  <a:lnTo>
                    <a:pt x="292100" y="546100"/>
                  </a:lnTo>
                  <a:lnTo>
                    <a:pt x="292100" y="584200"/>
                  </a:lnTo>
                  <a:cubicBezTo>
                    <a:pt x="130810" y="584200"/>
                    <a:pt x="0" y="453390"/>
                    <a:pt x="0" y="292100"/>
                  </a:cubicBezTo>
                  <a:lnTo>
                    <a:pt x="38100" y="292100"/>
                  </a:lnTo>
                  <a:lnTo>
                    <a:pt x="0" y="292100"/>
                  </a:lnTo>
                  <a:moveTo>
                    <a:pt x="76200" y="292100"/>
                  </a:moveTo>
                  <a:lnTo>
                    <a:pt x="38100" y="292100"/>
                  </a:lnTo>
                  <a:lnTo>
                    <a:pt x="76200" y="292100"/>
                  </a:lnTo>
                  <a:cubicBezTo>
                    <a:pt x="76200" y="411353"/>
                    <a:pt x="172847" y="508000"/>
                    <a:pt x="292100" y="508000"/>
                  </a:cubicBezTo>
                  <a:cubicBezTo>
                    <a:pt x="411353" y="508000"/>
                    <a:pt x="508000" y="411353"/>
                    <a:pt x="508000" y="292100"/>
                  </a:cubicBezTo>
                  <a:cubicBezTo>
                    <a:pt x="508000" y="277622"/>
                    <a:pt x="516128" y="264414"/>
                    <a:pt x="529082" y="258064"/>
                  </a:cubicBezTo>
                  <a:lnTo>
                    <a:pt x="546100" y="292100"/>
                  </a:lnTo>
                  <a:lnTo>
                    <a:pt x="508000" y="292100"/>
                  </a:lnTo>
                  <a:cubicBezTo>
                    <a:pt x="508000" y="172847"/>
                    <a:pt x="411353" y="76200"/>
                    <a:pt x="292100" y="76200"/>
                  </a:cubicBezTo>
                  <a:cubicBezTo>
                    <a:pt x="281178" y="76200"/>
                    <a:pt x="270891" y="71501"/>
                    <a:pt x="263652" y="63373"/>
                  </a:cubicBezTo>
                  <a:lnTo>
                    <a:pt x="292100" y="38100"/>
                  </a:lnTo>
                  <a:lnTo>
                    <a:pt x="292100" y="76200"/>
                  </a:lnTo>
                  <a:cubicBezTo>
                    <a:pt x="172847" y="76200"/>
                    <a:pt x="76200" y="172847"/>
                    <a:pt x="76200" y="292100"/>
                  </a:cubicBezTo>
                  <a:close/>
                </a:path>
              </a:pathLst>
            </a:custGeom>
            <a:solidFill>
              <a:srgbClr val="FFFFFF"/>
            </a:solidFill>
          </p:spPr>
          <p:txBody>
            <a:bodyPr/>
            <a:lstStyle/>
            <a:p>
              <a:endParaRPr lang="en-US"/>
            </a:p>
          </p:txBody>
        </p:sp>
      </p:grpSp>
      <p:grpSp>
        <p:nvGrpSpPr>
          <p:cNvPr id="10" name="Group 10"/>
          <p:cNvGrpSpPr/>
          <p:nvPr/>
        </p:nvGrpSpPr>
        <p:grpSpPr>
          <a:xfrm>
            <a:off x="4263344" y="4200633"/>
            <a:ext cx="9757290" cy="1422003"/>
            <a:chOff x="0" y="0"/>
            <a:chExt cx="21393150" cy="3117784"/>
          </a:xfrm>
        </p:grpSpPr>
        <p:sp>
          <p:nvSpPr>
            <p:cNvPr id="11" name="Freeform 11"/>
            <p:cNvSpPr/>
            <p:nvPr/>
          </p:nvSpPr>
          <p:spPr>
            <a:xfrm>
              <a:off x="28575" y="22590"/>
              <a:ext cx="21336000" cy="3072590"/>
            </a:xfrm>
            <a:custGeom>
              <a:avLst/>
              <a:gdLst/>
              <a:ahLst/>
              <a:cxnLst/>
              <a:rect l="l" t="t" r="r" b="b"/>
              <a:pathLst>
                <a:path w="21336000" h="3072590">
                  <a:moveTo>
                    <a:pt x="0" y="240964"/>
                  </a:moveTo>
                  <a:cubicBezTo>
                    <a:pt x="0" y="107932"/>
                    <a:pt x="138049" y="0"/>
                    <a:pt x="308483" y="0"/>
                  </a:cubicBezTo>
                  <a:lnTo>
                    <a:pt x="21027517" y="0"/>
                  </a:lnTo>
                  <a:cubicBezTo>
                    <a:pt x="21197824" y="0"/>
                    <a:pt x="21336000" y="107832"/>
                    <a:pt x="21336000" y="240964"/>
                  </a:cubicBezTo>
                  <a:lnTo>
                    <a:pt x="21336000" y="2831626"/>
                  </a:lnTo>
                  <a:cubicBezTo>
                    <a:pt x="21336000" y="2964659"/>
                    <a:pt x="21197951" y="3072590"/>
                    <a:pt x="21027517" y="3072590"/>
                  </a:cubicBezTo>
                  <a:lnTo>
                    <a:pt x="308483" y="3072590"/>
                  </a:lnTo>
                  <a:cubicBezTo>
                    <a:pt x="138176" y="3072590"/>
                    <a:pt x="0" y="2964759"/>
                    <a:pt x="0" y="2831626"/>
                  </a:cubicBezTo>
                  <a:close/>
                </a:path>
              </a:pathLst>
            </a:custGeom>
            <a:solidFill>
              <a:srgbClr val="FFFFFF"/>
            </a:solidFill>
          </p:spPr>
          <p:txBody>
            <a:bodyPr/>
            <a:lstStyle/>
            <a:p>
              <a:endParaRPr lang="en-US"/>
            </a:p>
          </p:txBody>
        </p:sp>
        <p:sp>
          <p:nvSpPr>
            <p:cNvPr id="12" name="Freeform 12"/>
            <p:cNvSpPr/>
            <p:nvPr/>
          </p:nvSpPr>
          <p:spPr>
            <a:xfrm>
              <a:off x="0" y="0"/>
              <a:ext cx="21393150" cy="3117771"/>
            </a:xfrm>
            <a:custGeom>
              <a:avLst/>
              <a:gdLst/>
              <a:ahLst/>
              <a:cxnLst/>
              <a:rect l="l" t="t" r="r" b="b"/>
              <a:pathLst>
                <a:path w="21393150" h="3117771">
                  <a:moveTo>
                    <a:pt x="0" y="263554"/>
                  </a:moveTo>
                  <a:cubicBezTo>
                    <a:pt x="0" y="117771"/>
                    <a:pt x="151257" y="0"/>
                    <a:pt x="337058" y="0"/>
                  </a:cubicBezTo>
                  <a:lnTo>
                    <a:pt x="21056092" y="0"/>
                  </a:lnTo>
                  <a:lnTo>
                    <a:pt x="21056092" y="22590"/>
                  </a:lnTo>
                  <a:lnTo>
                    <a:pt x="21056092" y="0"/>
                  </a:lnTo>
                  <a:cubicBezTo>
                    <a:pt x="21241893" y="0"/>
                    <a:pt x="21393150" y="117771"/>
                    <a:pt x="21393150" y="263554"/>
                  </a:cubicBezTo>
                  <a:lnTo>
                    <a:pt x="21364575" y="263554"/>
                  </a:lnTo>
                  <a:lnTo>
                    <a:pt x="21393150" y="263554"/>
                  </a:lnTo>
                  <a:lnTo>
                    <a:pt x="21393150" y="2854216"/>
                  </a:lnTo>
                  <a:lnTo>
                    <a:pt x="21364575" y="2854216"/>
                  </a:lnTo>
                  <a:lnTo>
                    <a:pt x="21393150" y="2854216"/>
                  </a:lnTo>
                  <a:cubicBezTo>
                    <a:pt x="21393150" y="3000000"/>
                    <a:pt x="21241893" y="3117771"/>
                    <a:pt x="21056092" y="3117771"/>
                  </a:cubicBezTo>
                  <a:lnTo>
                    <a:pt x="21056092" y="3095180"/>
                  </a:lnTo>
                  <a:lnTo>
                    <a:pt x="21056092" y="3117771"/>
                  </a:lnTo>
                  <a:lnTo>
                    <a:pt x="337058" y="3117771"/>
                  </a:lnTo>
                  <a:lnTo>
                    <a:pt x="337058" y="3095180"/>
                  </a:lnTo>
                  <a:lnTo>
                    <a:pt x="337058" y="3117771"/>
                  </a:lnTo>
                  <a:cubicBezTo>
                    <a:pt x="151257" y="3117771"/>
                    <a:pt x="0" y="3000000"/>
                    <a:pt x="0" y="2854216"/>
                  </a:cubicBezTo>
                  <a:lnTo>
                    <a:pt x="0" y="263554"/>
                  </a:lnTo>
                  <a:lnTo>
                    <a:pt x="28575" y="263554"/>
                  </a:lnTo>
                  <a:lnTo>
                    <a:pt x="0" y="263554"/>
                  </a:lnTo>
                  <a:moveTo>
                    <a:pt x="57150" y="263554"/>
                  </a:moveTo>
                  <a:lnTo>
                    <a:pt x="57150" y="2854216"/>
                  </a:lnTo>
                  <a:lnTo>
                    <a:pt x="28575" y="2854216"/>
                  </a:lnTo>
                  <a:lnTo>
                    <a:pt x="57150" y="2854216"/>
                  </a:lnTo>
                  <a:cubicBezTo>
                    <a:pt x="57150" y="2974598"/>
                    <a:pt x="182118" y="3072590"/>
                    <a:pt x="337058" y="3072590"/>
                  </a:cubicBezTo>
                  <a:lnTo>
                    <a:pt x="21056092" y="3072590"/>
                  </a:lnTo>
                  <a:cubicBezTo>
                    <a:pt x="21211031" y="3072590"/>
                    <a:pt x="21336000" y="2974598"/>
                    <a:pt x="21336000" y="2854216"/>
                  </a:cubicBezTo>
                  <a:lnTo>
                    <a:pt x="21336000" y="263554"/>
                  </a:lnTo>
                  <a:cubicBezTo>
                    <a:pt x="21336000" y="143173"/>
                    <a:pt x="21211031" y="45181"/>
                    <a:pt x="21056092" y="45181"/>
                  </a:cubicBezTo>
                  <a:lnTo>
                    <a:pt x="337058" y="45181"/>
                  </a:lnTo>
                  <a:lnTo>
                    <a:pt x="337058" y="22590"/>
                  </a:lnTo>
                  <a:lnTo>
                    <a:pt x="337058" y="45181"/>
                  </a:lnTo>
                  <a:cubicBezTo>
                    <a:pt x="182118" y="45181"/>
                    <a:pt x="57150" y="143173"/>
                    <a:pt x="57150" y="263554"/>
                  </a:cubicBezTo>
                  <a:close/>
                </a:path>
              </a:pathLst>
            </a:custGeom>
            <a:solidFill>
              <a:srgbClr val="E07A5F"/>
            </a:solidFill>
          </p:spPr>
          <p:txBody>
            <a:bodyPr/>
            <a:lstStyle/>
            <a:p>
              <a:endParaRPr lang="en-US"/>
            </a:p>
          </p:txBody>
        </p:sp>
      </p:grpSp>
      <p:sp>
        <p:nvSpPr>
          <p:cNvPr id="13" name="TextBox 13"/>
          <p:cNvSpPr txBox="1"/>
          <p:nvPr/>
        </p:nvSpPr>
        <p:spPr>
          <a:xfrm>
            <a:off x="4542828" y="4443303"/>
            <a:ext cx="4500000" cy="273578"/>
          </a:xfrm>
          <a:prstGeom prst="rect">
            <a:avLst/>
          </a:prstGeom>
        </p:spPr>
        <p:txBody>
          <a:bodyPr lIns="0" tIns="0" rIns="0" bIns="0" rtlCol="0" anchor="t">
            <a:spAutoFit/>
          </a:bodyPr>
          <a:lstStyle/>
          <a:p>
            <a:pPr algn="l">
              <a:lnSpc>
                <a:spcPts val="2229"/>
              </a:lnSpc>
            </a:pPr>
            <a:r>
              <a:rPr lang="en-US" sz="2006" b="1">
                <a:solidFill>
                  <a:srgbClr val="2C2C2C"/>
                </a:solidFill>
                <a:latin typeface="Arial Bold"/>
                <a:ea typeface="Arial Bold"/>
                <a:cs typeface="Arial Bold"/>
                <a:sym typeface="Arial Bold"/>
              </a:rPr>
              <a:t>Finkle Distributors</a:t>
            </a:r>
          </a:p>
        </p:txBody>
      </p:sp>
      <p:sp>
        <p:nvSpPr>
          <p:cNvPr id="14" name="TextBox 14"/>
          <p:cNvSpPr txBox="1"/>
          <p:nvPr/>
        </p:nvSpPr>
        <p:spPr>
          <a:xfrm>
            <a:off x="4542828" y="4762720"/>
            <a:ext cx="9382291" cy="297491"/>
          </a:xfrm>
          <a:prstGeom prst="rect">
            <a:avLst/>
          </a:prstGeom>
        </p:spPr>
        <p:txBody>
          <a:bodyPr lIns="0" tIns="0" rIns="0" bIns="0" rtlCol="0" anchor="t">
            <a:spAutoFit/>
          </a:bodyPr>
          <a:lstStyle/>
          <a:p>
            <a:pPr algn="l">
              <a:lnSpc>
                <a:spcPts val="2043"/>
              </a:lnSpc>
            </a:pPr>
            <a:r>
              <a:rPr lang="en-US" sz="1459" b="1">
                <a:solidFill>
                  <a:srgbClr val="E07A5F"/>
                </a:solidFill>
                <a:latin typeface="Arial Bold"/>
                <a:ea typeface="Arial Bold"/>
                <a:cs typeface="Arial Bold"/>
                <a:sym typeface="Arial Bold"/>
              </a:rPr>
              <a:t>1920s – 2010</a:t>
            </a:r>
          </a:p>
        </p:txBody>
      </p:sp>
      <p:sp>
        <p:nvSpPr>
          <p:cNvPr id="15" name="TextBox 15"/>
          <p:cNvSpPr txBox="1"/>
          <p:nvPr/>
        </p:nvSpPr>
        <p:spPr>
          <a:xfrm>
            <a:off x="4542828" y="5116663"/>
            <a:ext cx="9382291" cy="248798"/>
          </a:xfrm>
          <a:prstGeom prst="rect">
            <a:avLst/>
          </a:prstGeom>
        </p:spPr>
        <p:txBody>
          <a:bodyPr lIns="0" tIns="0" rIns="0" bIns="0" rtlCol="0" anchor="t">
            <a:spAutoFit/>
          </a:bodyPr>
          <a:lstStyle/>
          <a:p>
            <a:pPr algn="l">
              <a:lnSpc>
                <a:spcPts val="1660"/>
              </a:lnSpc>
            </a:pPr>
            <a:r>
              <a:rPr lang="en-US" sz="1185" i="1">
                <a:solidFill>
                  <a:srgbClr val="6B6B6B"/>
                </a:solidFill>
                <a:latin typeface="Arial Italics"/>
                <a:ea typeface="Arial Italics"/>
                <a:cs typeface="Arial Italics"/>
                <a:sym typeface="Arial Italics"/>
              </a:rPr>
              <a:t>Sold in 2010 • Founded the family distribution legacy</a:t>
            </a:r>
          </a:p>
        </p:txBody>
      </p:sp>
      <p:grpSp>
        <p:nvGrpSpPr>
          <p:cNvPr id="16" name="Group 16"/>
          <p:cNvGrpSpPr/>
          <p:nvPr/>
        </p:nvGrpSpPr>
        <p:grpSpPr>
          <a:xfrm>
            <a:off x="3702930" y="6339656"/>
            <a:ext cx="266450" cy="266450"/>
            <a:chOff x="0" y="0"/>
            <a:chExt cx="584200" cy="584200"/>
          </a:xfrm>
        </p:grpSpPr>
        <p:sp>
          <p:nvSpPr>
            <p:cNvPr id="17" name="Freeform 17"/>
            <p:cNvSpPr/>
            <p:nvPr/>
          </p:nvSpPr>
          <p:spPr>
            <a:xfrm>
              <a:off x="38100" y="38100"/>
              <a:ext cx="508000" cy="508000"/>
            </a:xfrm>
            <a:custGeom>
              <a:avLst/>
              <a:gdLst/>
              <a:ahLst/>
              <a:cxnLst/>
              <a:rect l="l" t="t" r="r" b="b"/>
              <a:pathLst>
                <a:path w="508000" h="508000">
                  <a:moveTo>
                    <a:pt x="0" y="254000"/>
                  </a:moveTo>
                  <a:cubicBezTo>
                    <a:pt x="0" y="113665"/>
                    <a:pt x="113665" y="0"/>
                    <a:pt x="254000" y="0"/>
                  </a:cubicBezTo>
                  <a:cubicBezTo>
                    <a:pt x="394335" y="0"/>
                    <a:pt x="508000" y="113665"/>
                    <a:pt x="508000" y="254000"/>
                  </a:cubicBezTo>
                  <a:cubicBezTo>
                    <a:pt x="508000" y="394335"/>
                    <a:pt x="394335" y="508000"/>
                    <a:pt x="254000" y="508000"/>
                  </a:cubicBezTo>
                  <a:cubicBezTo>
                    <a:pt x="113665" y="508000"/>
                    <a:pt x="0" y="394335"/>
                    <a:pt x="0" y="254000"/>
                  </a:cubicBezTo>
                  <a:close/>
                </a:path>
              </a:pathLst>
            </a:custGeom>
            <a:solidFill>
              <a:srgbClr val="87A96B"/>
            </a:solidFill>
          </p:spPr>
          <p:txBody>
            <a:bodyPr/>
            <a:lstStyle/>
            <a:p>
              <a:endParaRPr lang="en-US"/>
            </a:p>
          </p:txBody>
        </p:sp>
        <p:sp>
          <p:nvSpPr>
            <p:cNvPr id="18" name="Freeform 18"/>
            <p:cNvSpPr/>
            <p:nvPr/>
          </p:nvSpPr>
          <p:spPr>
            <a:xfrm>
              <a:off x="0" y="0"/>
              <a:ext cx="584200" cy="584200"/>
            </a:xfrm>
            <a:custGeom>
              <a:avLst/>
              <a:gdLst/>
              <a:ahLst/>
              <a:cxnLst/>
              <a:rect l="l" t="t" r="r" b="b"/>
              <a:pathLst>
                <a:path w="584200" h="584200">
                  <a:moveTo>
                    <a:pt x="0" y="292100"/>
                  </a:moveTo>
                  <a:cubicBezTo>
                    <a:pt x="0" y="130810"/>
                    <a:pt x="130810" y="0"/>
                    <a:pt x="292100" y="0"/>
                  </a:cubicBezTo>
                  <a:cubicBezTo>
                    <a:pt x="303022" y="0"/>
                    <a:pt x="313309" y="4699"/>
                    <a:pt x="320548" y="12827"/>
                  </a:cubicBezTo>
                  <a:lnTo>
                    <a:pt x="292100" y="38100"/>
                  </a:lnTo>
                  <a:lnTo>
                    <a:pt x="292100" y="0"/>
                  </a:lnTo>
                  <a:lnTo>
                    <a:pt x="292100" y="38100"/>
                  </a:lnTo>
                  <a:lnTo>
                    <a:pt x="292100" y="0"/>
                  </a:lnTo>
                  <a:cubicBezTo>
                    <a:pt x="453390" y="0"/>
                    <a:pt x="584200" y="130810"/>
                    <a:pt x="584200" y="292100"/>
                  </a:cubicBezTo>
                  <a:cubicBezTo>
                    <a:pt x="584200" y="306578"/>
                    <a:pt x="576072" y="319786"/>
                    <a:pt x="563118" y="326136"/>
                  </a:cubicBezTo>
                  <a:lnTo>
                    <a:pt x="546100" y="292100"/>
                  </a:lnTo>
                  <a:lnTo>
                    <a:pt x="584200" y="292100"/>
                  </a:lnTo>
                  <a:cubicBezTo>
                    <a:pt x="584200" y="453390"/>
                    <a:pt x="453390" y="584200"/>
                    <a:pt x="292100" y="584200"/>
                  </a:cubicBezTo>
                  <a:lnTo>
                    <a:pt x="292100" y="546100"/>
                  </a:lnTo>
                  <a:lnTo>
                    <a:pt x="292100" y="584200"/>
                  </a:lnTo>
                  <a:cubicBezTo>
                    <a:pt x="130810" y="584200"/>
                    <a:pt x="0" y="453390"/>
                    <a:pt x="0" y="292100"/>
                  </a:cubicBezTo>
                  <a:lnTo>
                    <a:pt x="38100" y="292100"/>
                  </a:lnTo>
                  <a:lnTo>
                    <a:pt x="0" y="292100"/>
                  </a:lnTo>
                  <a:moveTo>
                    <a:pt x="76200" y="292100"/>
                  </a:moveTo>
                  <a:lnTo>
                    <a:pt x="38100" y="292100"/>
                  </a:lnTo>
                  <a:lnTo>
                    <a:pt x="76200" y="292100"/>
                  </a:lnTo>
                  <a:cubicBezTo>
                    <a:pt x="76200" y="411353"/>
                    <a:pt x="172847" y="508000"/>
                    <a:pt x="292100" y="508000"/>
                  </a:cubicBezTo>
                  <a:cubicBezTo>
                    <a:pt x="411353" y="508000"/>
                    <a:pt x="508000" y="411353"/>
                    <a:pt x="508000" y="292100"/>
                  </a:cubicBezTo>
                  <a:cubicBezTo>
                    <a:pt x="508000" y="277622"/>
                    <a:pt x="516128" y="264414"/>
                    <a:pt x="529082" y="258064"/>
                  </a:cubicBezTo>
                  <a:lnTo>
                    <a:pt x="546100" y="292100"/>
                  </a:lnTo>
                  <a:lnTo>
                    <a:pt x="508000" y="292100"/>
                  </a:lnTo>
                  <a:cubicBezTo>
                    <a:pt x="508000" y="172847"/>
                    <a:pt x="411353" y="76200"/>
                    <a:pt x="292100" y="76200"/>
                  </a:cubicBezTo>
                  <a:cubicBezTo>
                    <a:pt x="281178" y="76200"/>
                    <a:pt x="270891" y="71501"/>
                    <a:pt x="263652" y="63373"/>
                  </a:cubicBezTo>
                  <a:lnTo>
                    <a:pt x="292100" y="38100"/>
                  </a:lnTo>
                  <a:lnTo>
                    <a:pt x="292100" y="76200"/>
                  </a:lnTo>
                  <a:cubicBezTo>
                    <a:pt x="172847" y="76200"/>
                    <a:pt x="76200" y="172847"/>
                    <a:pt x="76200" y="292100"/>
                  </a:cubicBezTo>
                  <a:close/>
                </a:path>
              </a:pathLst>
            </a:custGeom>
            <a:solidFill>
              <a:srgbClr val="FFFFFF"/>
            </a:solidFill>
          </p:spPr>
          <p:txBody>
            <a:bodyPr/>
            <a:lstStyle/>
            <a:p>
              <a:endParaRPr lang="en-US"/>
            </a:p>
          </p:txBody>
        </p:sp>
      </p:grpSp>
      <p:grpSp>
        <p:nvGrpSpPr>
          <p:cNvPr id="19" name="Group 19"/>
          <p:cNvGrpSpPr/>
          <p:nvPr/>
        </p:nvGrpSpPr>
        <p:grpSpPr>
          <a:xfrm>
            <a:off x="4267688" y="5841711"/>
            <a:ext cx="4558615" cy="1153552"/>
            <a:chOff x="0" y="0"/>
            <a:chExt cx="9994900" cy="2529197"/>
          </a:xfrm>
        </p:grpSpPr>
        <p:sp>
          <p:nvSpPr>
            <p:cNvPr id="20" name="Freeform 20"/>
            <p:cNvSpPr/>
            <p:nvPr/>
          </p:nvSpPr>
          <p:spPr>
            <a:xfrm>
              <a:off x="19050" y="14362"/>
              <a:ext cx="9956800" cy="2500507"/>
            </a:xfrm>
            <a:custGeom>
              <a:avLst/>
              <a:gdLst/>
              <a:ahLst/>
              <a:cxnLst/>
              <a:rect l="l" t="t" r="r" b="b"/>
              <a:pathLst>
                <a:path w="9956800" h="2500507">
                  <a:moveTo>
                    <a:pt x="0" y="229791"/>
                  </a:moveTo>
                  <a:cubicBezTo>
                    <a:pt x="0" y="102927"/>
                    <a:pt x="137541" y="0"/>
                    <a:pt x="307086" y="0"/>
                  </a:cubicBezTo>
                  <a:lnTo>
                    <a:pt x="9649714" y="0"/>
                  </a:lnTo>
                  <a:cubicBezTo>
                    <a:pt x="9819386" y="0"/>
                    <a:pt x="9956800" y="102927"/>
                    <a:pt x="9956800" y="229791"/>
                  </a:cubicBezTo>
                  <a:lnTo>
                    <a:pt x="9956800" y="2270717"/>
                  </a:lnTo>
                  <a:cubicBezTo>
                    <a:pt x="9956800" y="2397580"/>
                    <a:pt x="9819259" y="2500507"/>
                    <a:pt x="9649714" y="2500507"/>
                  </a:cubicBezTo>
                  <a:lnTo>
                    <a:pt x="307086" y="2500507"/>
                  </a:lnTo>
                  <a:cubicBezTo>
                    <a:pt x="137414" y="2500507"/>
                    <a:pt x="0" y="2397580"/>
                    <a:pt x="0" y="2270717"/>
                  </a:cubicBezTo>
                  <a:close/>
                </a:path>
              </a:pathLst>
            </a:custGeom>
            <a:solidFill>
              <a:srgbClr val="FFFFFF"/>
            </a:solidFill>
          </p:spPr>
          <p:txBody>
            <a:bodyPr/>
            <a:lstStyle/>
            <a:p>
              <a:endParaRPr lang="en-US"/>
            </a:p>
          </p:txBody>
        </p:sp>
        <p:sp>
          <p:nvSpPr>
            <p:cNvPr id="21" name="Freeform 21"/>
            <p:cNvSpPr/>
            <p:nvPr/>
          </p:nvSpPr>
          <p:spPr>
            <a:xfrm>
              <a:off x="0" y="0"/>
              <a:ext cx="9994900" cy="2529243"/>
            </a:xfrm>
            <a:custGeom>
              <a:avLst/>
              <a:gdLst/>
              <a:ahLst/>
              <a:cxnLst/>
              <a:rect l="l" t="t" r="r" b="b"/>
              <a:pathLst>
                <a:path w="9994900" h="2529243">
                  <a:moveTo>
                    <a:pt x="0" y="244153"/>
                  </a:moveTo>
                  <a:cubicBezTo>
                    <a:pt x="0" y="109246"/>
                    <a:pt x="146177" y="0"/>
                    <a:pt x="326136" y="0"/>
                  </a:cubicBezTo>
                  <a:lnTo>
                    <a:pt x="9668764" y="0"/>
                  </a:lnTo>
                  <a:lnTo>
                    <a:pt x="9668764" y="14362"/>
                  </a:lnTo>
                  <a:lnTo>
                    <a:pt x="9668764" y="0"/>
                  </a:lnTo>
                  <a:cubicBezTo>
                    <a:pt x="9848723" y="0"/>
                    <a:pt x="9994900" y="109246"/>
                    <a:pt x="9994900" y="244153"/>
                  </a:cubicBezTo>
                  <a:lnTo>
                    <a:pt x="9975850" y="244153"/>
                  </a:lnTo>
                  <a:lnTo>
                    <a:pt x="9994900" y="244153"/>
                  </a:lnTo>
                  <a:lnTo>
                    <a:pt x="9994900" y="2285079"/>
                  </a:lnTo>
                  <a:lnTo>
                    <a:pt x="9975850" y="2285079"/>
                  </a:lnTo>
                  <a:lnTo>
                    <a:pt x="9994900" y="2285079"/>
                  </a:lnTo>
                  <a:cubicBezTo>
                    <a:pt x="9994900" y="2419985"/>
                    <a:pt x="9848723" y="2529243"/>
                    <a:pt x="9668764" y="2529243"/>
                  </a:cubicBezTo>
                  <a:lnTo>
                    <a:pt x="9668764" y="2514869"/>
                  </a:lnTo>
                  <a:lnTo>
                    <a:pt x="9668764" y="2529243"/>
                  </a:lnTo>
                  <a:lnTo>
                    <a:pt x="326136" y="2529243"/>
                  </a:lnTo>
                  <a:lnTo>
                    <a:pt x="326136" y="2514869"/>
                  </a:lnTo>
                  <a:lnTo>
                    <a:pt x="326136" y="2529243"/>
                  </a:lnTo>
                  <a:cubicBezTo>
                    <a:pt x="146177" y="2529243"/>
                    <a:pt x="0" y="2419985"/>
                    <a:pt x="0" y="2285079"/>
                  </a:cubicBezTo>
                  <a:lnTo>
                    <a:pt x="0" y="244153"/>
                  </a:lnTo>
                  <a:lnTo>
                    <a:pt x="19050" y="244153"/>
                  </a:lnTo>
                  <a:lnTo>
                    <a:pt x="0" y="244153"/>
                  </a:lnTo>
                  <a:moveTo>
                    <a:pt x="38100" y="244153"/>
                  </a:moveTo>
                  <a:lnTo>
                    <a:pt x="38100" y="2285079"/>
                  </a:lnTo>
                  <a:lnTo>
                    <a:pt x="19050" y="2285079"/>
                  </a:lnTo>
                  <a:lnTo>
                    <a:pt x="38100" y="2285079"/>
                  </a:lnTo>
                  <a:cubicBezTo>
                    <a:pt x="38100" y="2403995"/>
                    <a:pt x="166878" y="2500507"/>
                    <a:pt x="326136" y="2500507"/>
                  </a:cubicBezTo>
                  <a:lnTo>
                    <a:pt x="9668764" y="2500507"/>
                  </a:lnTo>
                  <a:cubicBezTo>
                    <a:pt x="9828022" y="2500507"/>
                    <a:pt x="9956800" y="2403995"/>
                    <a:pt x="9956800" y="2285079"/>
                  </a:cubicBezTo>
                  <a:lnTo>
                    <a:pt x="9956800" y="244153"/>
                  </a:lnTo>
                  <a:cubicBezTo>
                    <a:pt x="9956800" y="125236"/>
                    <a:pt x="9828022" y="28724"/>
                    <a:pt x="9668764" y="28724"/>
                  </a:cubicBezTo>
                  <a:lnTo>
                    <a:pt x="326136" y="28724"/>
                  </a:lnTo>
                  <a:lnTo>
                    <a:pt x="326136" y="14362"/>
                  </a:lnTo>
                  <a:lnTo>
                    <a:pt x="326136" y="28724"/>
                  </a:lnTo>
                  <a:cubicBezTo>
                    <a:pt x="166878" y="28724"/>
                    <a:pt x="38100" y="125236"/>
                    <a:pt x="38100" y="244153"/>
                  </a:cubicBezTo>
                  <a:close/>
                </a:path>
              </a:pathLst>
            </a:custGeom>
            <a:solidFill>
              <a:srgbClr val="D4C9B5"/>
            </a:solidFill>
          </p:spPr>
          <p:txBody>
            <a:bodyPr/>
            <a:lstStyle/>
            <a:p>
              <a:endParaRPr lang="en-US"/>
            </a:p>
          </p:txBody>
        </p:sp>
      </p:grpSp>
      <p:sp>
        <p:nvSpPr>
          <p:cNvPr id="22" name="TextBox 22"/>
          <p:cNvSpPr txBox="1"/>
          <p:nvPr/>
        </p:nvSpPr>
        <p:spPr>
          <a:xfrm>
            <a:off x="4531243" y="6016705"/>
            <a:ext cx="3000000" cy="269209"/>
          </a:xfrm>
          <a:prstGeom prst="rect">
            <a:avLst/>
          </a:prstGeom>
        </p:spPr>
        <p:txBody>
          <a:bodyPr lIns="0" tIns="0" rIns="0" bIns="0" rtlCol="0" anchor="t">
            <a:spAutoFit/>
          </a:bodyPr>
          <a:lstStyle/>
          <a:p>
            <a:pPr algn="l">
              <a:lnSpc>
                <a:spcPts val="1970"/>
              </a:lnSpc>
            </a:pPr>
            <a:r>
              <a:rPr lang="en-US" sz="1641" b="1">
                <a:solidFill>
                  <a:srgbClr val="2C2C2C"/>
                </a:solidFill>
                <a:latin typeface="Arial Bold"/>
                <a:ea typeface="Arial Bold"/>
                <a:cs typeface="Arial Bold"/>
                <a:sym typeface="Arial Bold"/>
              </a:rPr>
              <a:t>Hill &amp; Markes</a:t>
            </a:r>
          </a:p>
        </p:txBody>
      </p:sp>
      <p:sp>
        <p:nvSpPr>
          <p:cNvPr id="23" name="TextBox 23"/>
          <p:cNvSpPr txBox="1"/>
          <p:nvPr/>
        </p:nvSpPr>
        <p:spPr>
          <a:xfrm>
            <a:off x="4531242" y="6339406"/>
            <a:ext cx="4112137" cy="265089"/>
          </a:xfrm>
          <a:prstGeom prst="rect">
            <a:avLst/>
          </a:prstGeom>
        </p:spPr>
        <p:txBody>
          <a:bodyPr lIns="0" tIns="0" rIns="0" bIns="0" rtlCol="0" anchor="t">
            <a:spAutoFit/>
          </a:bodyPr>
          <a:lstStyle/>
          <a:p>
            <a:pPr algn="l">
              <a:lnSpc>
                <a:spcPts val="1787"/>
              </a:lnSpc>
            </a:pPr>
            <a:r>
              <a:rPr lang="en-US" sz="1277" b="1">
                <a:solidFill>
                  <a:srgbClr val="6B8756"/>
                </a:solidFill>
                <a:latin typeface="Arial Bold"/>
                <a:ea typeface="Arial Bold"/>
                <a:cs typeface="Arial Bold"/>
                <a:sym typeface="Arial Bold"/>
              </a:rPr>
              <a:t>Acquired 1940s – Sold 2022</a:t>
            </a:r>
          </a:p>
        </p:txBody>
      </p:sp>
      <p:sp>
        <p:nvSpPr>
          <p:cNvPr id="24" name="TextBox 24"/>
          <p:cNvSpPr txBox="1"/>
          <p:nvPr/>
        </p:nvSpPr>
        <p:spPr>
          <a:xfrm>
            <a:off x="4531242" y="6633070"/>
            <a:ext cx="4112137" cy="206872"/>
          </a:xfrm>
          <a:prstGeom prst="rect">
            <a:avLst/>
          </a:prstGeom>
        </p:spPr>
        <p:txBody>
          <a:bodyPr lIns="0" tIns="0" rIns="0" bIns="0" rtlCol="0" anchor="t">
            <a:spAutoFit/>
          </a:bodyPr>
          <a:lstStyle/>
          <a:p>
            <a:pPr algn="l">
              <a:lnSpc>
                <a:spcPts val="1404"/>
              </a:lnSpc>
            </a:pPr>
            <a:r>
              <a:rPr lang="en-US" sz="1003">
                <a:solidFill>
                  <a:srgbClr val="6B6B6B"/>
                </a:solidFill>
                <a:latin typeface="Arial"/>
                <a:ea typeface="Arial"/>
                <a:cs typeface="Arial"/>
                <a:sym typeface="Arial"/>
              </a:rPr>
              <a:t>Sold to BradyIFS at 4x industry average valuation</a:t>
            </a:r>
          </a:p>
        </p:txBody>
      </p:sp>
      <p:grpSp>
        <p:nvGrpSpPr>
          <p:cNvPr id="25" name="Group 25"/>
          <p:cNvGrpSpPr/>
          <p:nvPr/>
        </p:nvGrpSpPr>
        <p:grpSpPr>
          <a:xfrm>
            <a:off x="8967754" y="6407554"/>
            <a:ext cx="266450" cy="266450"/>
            <a:chOff x="0" y="0"/>
            <a:chExt cx="584200" cy="584200"/>
          </a:xfrm>
        </p:grpSpPr>
        <p:sp>
          <p:nvSpPr>
            <p:cNvPr id="26" name="Freeform 26"/>
            <p:cNvSpPr/>
            <p:nvPr/>
          </p:nvSpPr>
          <p:spPr>
            <a:xfrm>
              <a:off x="38100" y="38100"/>
              <a:ext cx="508000" cy="508000"/>
            </a:xfrm>
            <a:custGeom>
              <a:avLst/>
              <a:gdLst/>
              <a:ahLst/>
              <a:cxnLst/>
              <a:rect l="l" t="t" r="r" b="b"/>
              <a:pathLst>
                <a:path w="508000" h="508000">
                  <a:moveTo>
                    <a:pt x="0" y="254000"/>
                  </a:moveTo>
                  <a:cubicBezTo>
                    <a:pt x="0" y="113665"/>
                    <a:pt x="113665" y="0"/>
                    <a:pt x="254000" y="0"/>
                  </a:cubicBezTo>
                  <a:cubicBezTo>
                    <a:pt x="394335" y="0"/>
                    <a:pt x="508000" y="113665"/>
                    <a:pt x="508000" y="254000"/>
                  </a:cubicBezTo>
                  <a:cubicBezTo>
                    <a:pt x="508000" y="394335"/>
                    <a:pt x="394335" y="508000"/>
                    <a:pt x="254000" y="508000"/>
                  </a:cubicBezTo>
                  <a:cubicBezTo>
                    <a:pt x="113665" y="508000"/>
                    <a:pt x="0" y="394335"/>
                    <a:pt x="0" y="254000"/>
                  </a:cubicBezTo>
                  <a:close/>
                </a:path>
              </a:pathLst>
            </a:custGeom>
            <a:solidFill>
              <a:srgbClr val="95A5A6"/>
            </a:solidFill>
          </p:spPr>
          <p:txBody>
            <a:bodyPr/>
            <a:lstStyle/>
            <a:p>
              <a:endParaRPr lang="en-US"/>
            </a:p>
          </p:txBody>
        </p:sp>
        <p:sp>
          <p:nvSpPr>
            <p:cNvPr id="27" name="Freeform 27"/>
            <p:cNvSpPr/>
            <p:nvPr/>
          </p:nvSpPr>
          <p:spPr>
            <a:xfrm>
              <a:off x="0" y="0"/>
              <a:ext cx="584200" cy="584200"/>
            </a:xfrm>
            <a:custGeom>
              <a:avLst/>
              <a:gdLst/>
              <a:ahLst/>
              <a:cxnLst/>
              <a:rect l="l" t="t" r="r" b="b"/>
              <a:pathLst>
                <a:path w="584200" h="584200">
                  <a:moveTo>
                    <a:pt x="0" y="292100"/>
                  </a:moveTo>
                  <a:cubicBezTo>
                    <a:pt x="0" y="130810"/>
                    <a:pt x="130810" y="0"/>
                    <a:pt x="292100" y="0"/>
                  </a:cubicBezTo>
                  <a:cubicBezTo>
                    <a:pt x="303022" y="0"/>
                    <a:pt x="313309" y="4699"/>
                    <a:pt x="320548" y="12827"/>
                  </a:cubicBezTo>
                  <a:lnTo>
                    <a:pt x="292100" y="38100"/>
                  </a:lnTo>
                  <a:lnTo>
                    <a:pt x="292100" y="0"/>
                  </a:lnTo>
                  <a:lnTo>
                    <a:pt x="292100" y="38100"/>
                  </a:lnTo>
                  <a:lnTo>
                    <a:pt x="292100" y="0"/>
                  </a:lnTo>
                  <a:cubicBezTo>
                    <a:pt x="453390" y="0"/>
                    <a:pt x="584200" y="130810"/>
                    <a:pt x="584200" y="292100"/>
                  </a:cubicBezTo>
                  <a:cubicBezTo>
                    <a:pt x="584200" y="306578"/>
                    <a:pt x="576072" y="319786"/>
                    <a:pt x="563118" y="326136"/>
                  </a:cubicBezTo>
                  <a:lnTo>
                    <a:pt x="546100" y="292100"/>
                  </a:lnTo>
                  <a:lnTo>
                    <a:pt x="584200" y="292100"/>
                  </a:lnTo>
                  <a:cubicBezTo>
                    <a:pt x="584200" y="453390"/>
                    <a:pt x="453390" y="584200"/>
                    <a:pt x="292100" y="584200"/>
                  </a:cubicBezTo>
                  <a:lnTo>
                    <a:pt x="292100" y="546100"/>
                  </a:lnTo>
                  <a:lnTo>
                    <a:pt x="292100" y="584200"/>
                  </a:lnTo>
                  <a:cubicBezTo>
                    <a:pt x="130810" y="584200"/>
                    <a:pt x="0" y="453390"/>
                    <a:pt x="0" y="292100"/>
                  </a:cubicBezTo>
                  <a:lnTo>
                    <a:pt x="38100" y="292100"/>
                  </a:lnTo>
                  <a:lnTo>
                    <a:pt x="0" y="292100"/>
                  </a:lnTo>
                  <a:moveTo>
                    <a:pt x="76200" y="292100"/>
                  </a:moveTo>
                  <a:lnTo>
                    <a:pt x="38100" y="292100"/>
                  </a:lnTo>
                  <a:lnTo>
                    <a:pt x="76200" y="292100"/>
                  </a:lnTo>
                  <a:cubicBezTo>
                    <a:pt x="76200" y="411353"/>
                    <a:pt x="172847" y="508000"/>
                    <a:pt x="292100" y="508000"/>
                  </a:cubicBezTo>
                  <a:cubicBezTo>
                    <a:pt x="411353" y="508000"/>
                    <a:pt x="508000" y="411353"/>
                    <a:pt x="508000" y="292100"/>
                  </a:cubicBezTo>
                  <a:cubicBezTo>
                    <a:pt x="508000" y="277622"/>
                    <a:pt x="516128" y="264414"/>
                    <a:pt x="529082" y="258064"/>
                  </a:cubicBezTo>
                  <a:lnTo>
                    <a:pt x="546100" y="292100"/>
                  </a:lnTo>
                  <a:lnTo>
                    <a:pt x="508000" y="292100"/>
                  </a:lnTo>
                  <a:cubicBezTo>
                    <a:pt x="508000" y="172847"/>
                    <a:pt x="411353" y="76200"/>
                    <a:pt x="292100" y="76200"/>
                  </a:cubicBezTo>
                  <a:cubicBezTo>
                    <a:pt x="281178" y="76200"/>
                    <a:pt x="270891" y="71501"/>
                    <a:pt x="263652" y="63373"/>
                  </a:cubicBezTo>
                  <a:lnTo>
                    <a:pt x="292100" y="38100"/>
                  </a:lnTo>
                  <a:lnTo>
                    <a:pt x="292100" y="76200"/>
                  </a:lnTo>
                  <a:cubicBezTo>
                    <a:pt x="172847" y="76200"/>
                    <a:pt x="76200" y="172847"/>
                    <a:pt x="76200" y="292100"/>
                  </a:cubicBezTo>
                  <a:close/>
                </a:path>
              </a:pathLst>
            </a:custGeom>
            <a:solidFill>
              <a:srgbClr val="FFFFFF"/>
            </a:solidFill>
          </p:spPr>
          <p:txBody>
            <a:bodyPr/>
            <a:lstStyle/>
            <a:p>
              <a:endParaRPr lang="en-US"/>
            </a:p>
          </p:txBody>
        </p:sp>
      </p:grpSp>
      <p:grpSp>
        <p:nvGrpSpPr>
          <p:cNvPr id="28" name="Group 28"/>
          <p:cNvGrpSpPr/>
          <p:nvPr/>
        </p:nvGrpSpPr>
        <p:grpSpPr>
          <a:xfrm>
            <a:off x="9457675" y="5841711"/>
            <a:ext cx="4558615" cy="1153552"/>
            <a:chOff x="0" y="0"/>
            <a:chExt cx="9994900" cy="2529197"/>
          </a:xfrm>
        </p:grpSpPr>
        <p:sp>
          <p:nvSpPr>
            <p:cNvPr id="29" name="Freeform 29"/>
            <p:cNvSpPr/>
            <p:nvPr/>
          </p:nvSpPr>
          <p:spPr>
            <a:xfrm>
              <a:off x="19050" y="14362"/>
              <a:ext cx="9956800" cy="2500507"/>
            </a:xfrm>
            <a:custGeom>
              <a:avLst/>
              <a:gdLst/>
              <a:ahLst/>
              <a:cxnLst/>
              <a:rect l="l" t="t" r="r" b="b"/>
              <a:pathLst>
                <a:path w="9956800" h="2500507">
                  <a:moveTo>
                    <a:pt x="0" y="229791"/>
                  </a:moveTo>
                  <a:cubicBezTo>
                    <a:pt x="0" y="102927"/>
                    <a:pt x="137541" y="0"/>
                    <a:pt x="307086" y="0"/>
                  </a:cubicBezTo>
                  <a:lnTo>
                    <a:pt x="9649714" y="0"/>
                  </a:lnTo>
                  <a:cubicBezTo>
                    <a:pt x="9819386" y="0"/>
                    <a:pt x="9956800" y="102927"/>
                    <a:pt x="9956800" y="229791"/>
                  </a:cubicBezTo>
                  <a:lnTo>
                    <a:pt x="9956800" y="2270717"/>
                  </a:lnTo>
                  <a:cubicBezTo>
                    <a:pt x="9956800" y="2397580"/>
                    <a:pt x="9819259" y="2500507"/>
                    <a:pt x="9649714" y="2500507"/>
                  </a:cubicBezTo>
                  <a:lnTo>
                    <a:pt x="307086" y="2500507"/>
                  </a:lnTo>
                  <a:cubicBezTo>
                    <a:pt x="137414" y="2500507"/>
                    <a:pt x="0" y="2397580"/>
                    <a:pt x="0" y="2270717"/>
                  </a:cubicBezTo>
                  <a:close/>
                </a:path>
              </a:pathLst>
            </a:custGeom>
            <a:solidFill>
              <a:srgbClr val="FFFFFF"/>
            </a:solidFill>
          </p:spPr>
          <p:txBody>
            <a:bodyPr/>
            <a:lstStyle/>
            <a:p>
              <a:endParaRPr lang="en-US"/>
            </a:p>
          </p:txBody>
        </p:sp>
        <p:sp>
          <p:nvSpPr>
            <p:cNvPr id="30" name="Freeform 30"/>
            <p:cNvSpPr/>
            <p:nvPr/>
          </p:nvSpPr>
          <p:spPr>
            <a:xfrm>
              <a:off x="0" y="0"/>
              <a:ext cx="9994900" cy="2529243"/>
            </a:xfrm>
            <a:custGeom>
              <a:avLst/>
              <a:gdLst/>
              <a:ahLst/>
              <a:cxnLst/>
              <a:rect l="l" t="t" r="r" b="b"/>
              <a:pathLst>
                <a:path w="9994900" h="2529243">
                  <a:moveTo>
                    <a:pt x="0" y="244153"/>
                  </a:moveTo>
                  <a:cubicBezTo>
                    <a:pt x="0" y="109246"/>
                    <a:pt x="146177" y="0"/>
                    <a:pt x="326136" y="0"/>
                  </a:cubicBezTo>
                  <a:lnTo>
                    <a:pt x="9668764" y="0"/>
                  </a:lnTo>
                  <a:lnTo>
                    <a:pt x="9668764" y="14362"/>
                  </a:lnTo>
                  <a:lnTo>
                    <a:pt x="9668764" y="0"/>
                  </a:lnTo>
                  <a:cubicBezTo>
                    <a:pt x="9848723" y="0"/>
                    <a:pt x="9994900" y="109246"/>
                    <a:pt x="9994900" y="244153"/>
                  </a:cubicBezTo>
                  <a:lnTo>
                    <a:pt x="9975850" y="244153"/>
                  </a:lnTo>
                  <a:lnTo>
                    <a:pt x="9994900" y="244153"/>
                  </a:lnTo>
                  <a:lnTo>
                    <a:pt x="9994900" y="2285079"/>
                  </a:lnTo>
                  <a:lnTo>
                    <a:pt x="9975850" y="2285079"/>
                  </a:lnTo>
                  <a:lnTo>
                    <a:pt x="9994900" y="2285079"/>
                  </a:lnTo>
                  <a:cubicBezTo>
                    <a:pt x="9994900" y="2419985"/>
                    <a:pt x="9848723" y="2529243"/>
                    <a:pt x="9668764" y="2529243"/>
                  </a:cubicBezTo>
                  <a:lnTo>
                    <a:pt x="9668764" y="2514869"/>
                  </a:lnTo>
                  <a:lnTo>
                    <a:pt x="9668764" y="2529243"/>
                  </a:lnTo>
                  <a:lnTo>
                    <a:pt x="326136" y="2529243"/>
                  </a:lnTo>
                  <a:lnTo>
                    <a:pt x="326136" y="2514869"/>
                  </a:lnTo>
                  <a:lnTo>
                    <a:pt x="326136" y="2529243"/>
                  </a:lnTo>
                  <a:cubicBezTo>
                    <a:pt x="146177" y="2529243"/>
                    <a:pt x="0" y="2419985"/>
                    <a:pt x="0" y="2285079"/>
                  </a:cubicBezTo>
                  <a:lnTo>
                    <a:pt x="0" y="244153"/>
                  </a:lnTo>
                  <a:lnTo>
                    <a:pt x="19050" y="244153"/>
                  </a:lnTo>
                  <a:lnTo>
                    <a:pt x="0" y="244153"/>
                  </a:lnTo>
                  <a:moveTo>
                    <a:pt x="38100" y="244153"/>
                  </a:moveTo>
                  <a:lnTo>
                    <a:pt x="38100" y="2285079"/>
                  </a:lnTo>
                  <a:lnTo>
                    <a:pt x="19050" y="2285079"/>
                  </a:lnTo>
                  <a:lnTo>
                    <a:pt x="38100" y="2285079"/>
                  </a:lnTo>
                  <a:cubicBezTo>
                    <a:pt x="38100" y="2403995"/>
                    <a:pt x="166878" y="2500507"/>
                    <a:pt x="326136" y="2500507"/>
                  </a:cubicBezTo>
                  <a:lnTo>
                    <a:pt x="9668764" y="2500507"/>
                  </a:lnTo>
                  <a:cubicBezTo>
                    <a:pt x="9828022" y="2500507"/>
                    <a:pt x="9956800" y="2403995"/>
                    <a:pt x="9956800" y="2285079"/>
                  </a:cubicBezTo>
                  <a:lnTo>
                    <a:pt x="9956800" y="244153"/>
                  </a:lnTo>
                  <a:cubicBezTo>
                    <a:pt x="9956800" y="125236"/>
                    <a:pt x="9828022" y="28724"/>
                    <a:pt x="9668764" y="28724"/>
                  </a:cubicBezTo>
                  <a:lnTo>
                    <a:pt x="326136" y="28724"/>
                  </a:lnTo>
                  <a:lnTo>
                    <a:pt x="326136" y="14362"/>
                  </a:lnTo>
                  <a:lnTo>
                    <a:pt x="326136" y="28724"/>
                  </a:lnTo>
                  <a:cubicBezTo>
                    <a:pt x="166878" y="28724"/>
                    <a:pt x="38100" y="125236"/>
                    <a:pt x="38100" y="244153"/>
                  </a:cubicBezTo>
                  <a:close/>
                </a:path>
              </a:pathLst>
            </a:custGeom>
            <a:solidFill>
              <a:srgbClr val="D4C9B5"/>
            </a:solidFill>
          </p:spPr>
          <p:txBody>
            <a:bodyPr/>
            <a:lstStyle/>
            <a:p>
              <a:endParaRPr lang="en-US"/>
            </a:p>
          </p:txBody>
        </p:sp>
      </p:grpSp>
      <p:sp>
        <p:nvSpPr>
          <p:cNvPr id="31" name="TextBox 31"/>
          <p:cNvSpPr txBox="1"/>
          <p:nvPr/>
        </p:nvSpPr>
        <p:spPr>
          <a:xfrm>
            <a:off x="9721229" y="6016705"/>
            <a:ext cx="3000000" cy="269209"/>
          </a:xfrm>
          <a:prstGeom prst="rect">
            <a:avLst/>
          </a:prstGeom>
        </p:spPr>
        <p:txBody>
          <a:bodyPr lIns="0" tIns="0" rIns="0" bIns="0" rtlCol="0" anchor="t">
            <a:spAutoFit/>
          </a:bodyPr>
          <a:lstStyle/>
          <a:p>
            <a:pPr algn="l">
              <a:lnSpc>
                <a:spcPts val="1970"/>
              </a:lnSpc>
            </a:pPr>
            <a:r>
              <a:rPr lang="en-US" sz="1641" b="1">
                <a:solidFill>
                  <a:srgbClr val="2C2C2C"/>
                </a:solidFill>
                <a:latin typeface="Arial Bold"/>
                <a:ea typeface="Arial Bold"/>
                <a:cs typeface="Arial Bold"/>
                <a:sym typeface="Arial Bold"/>
              </a:rPr>
              <a:t>Packer Meats</a:t>
            </a:r>
          </a:p>
        </p:txBody>
      </p:sp>
      <p:sp>
        <p:nvSpPr>
          <p:cNvPr id="32" name="TextBox 32"/>
          <p:cNvSpPr txBox="1"/>
          <p:nvPr/>
        </p:nvSpPr>
        <p:spPr>
          <a:xfrm>
            <a:off x="9721229" y="6339406"/>
            <a:ext cx="4112137" cy="265089"/>
          </a:xfrm>
          <a:prstGeom prst="rect">
            <a:avLst/>
          </a:prstGeom>
        </p:spPr>
        <p:txBody>
          <a:bodyPr lIns="0" tIns="0" rIns="0" bIns="0" rtlCol="0" anchor="t">
            <a:spAutoFit/>
          </a:bodyPr>
          <a:lstStyle/>
          <a:p>
            <a:pPr algn="l">
              <a:lnSpc>
                <a:spcPts val="1787"/>
              </a:lnSpc>
            </a:pPr>
            <a:r>
              <a:rPr lang="en-US" sz="1277" b="1">
                <a:solidFill>
                  <a:srgbClr val="7F8C8D"/>
                </a:solidFill>
                <a:latin typeface="Arial Bold"/>
                <a:ea typeface="Arial Bold"/>
                <a:cs typeface="Arial Bold"/>
                <a:sym typeface="Arial Bold"/>
              </a:rPr>
              <a:t>1930s – 1990s</a:t>
            </a:r>
          </a:p>
        </p:txBody>
      </p:sp>
      <p:sp>
        <p:nvSpPr>
          <p:cNvPr id="33" name="TextBox 33"/>
          <p:cNvSpPr txBox="1"/>
          <p:nvPr/>
        </p:nvSpPr>
        <p:spPr>
          <a:xfrm>
            <a:off x="9721229" y="6633070"/>
            <a:ext cx="4112137" cy="206872"/>
          </a:xfrm>
          <a:prstGeom prst="rect">
            <a:avLst/>
          </a:prstGeom>
        </p:spPr>
        <p:txBody>
          <a:bodyPr lIns="0" tIns="0" rIns="0" bIns="0" rtlCol="0" anchor="t">
            <a:spAutoFit/>
          </a:bodyPr>
          <a:lstStyle/>
          <a:p>
            <a:pPr algn="l">
              <a:lnSpc>
                <a:spcPts val="1404"/>
              </a:lnSpc>
            </a:pPr>
            <a:r>
              <a:rPr lang="en-US" sz="1003">
                <a:solidFill>
                  <a:srgbClr val="6B6B6B"/>
                </a:solidFill>
                <a:latin typeface="Arial"/>
                <a:ea typeface="Arial"/>
                <a:cs typeface="Arial"/>
                <a:sym typeface="Arial"/>
              </a:rPr>
              <a:t>Bankruptcy in 1990s • Separate family venture</a:t>
            </a:r>
          </a:p>
        </p:txBody>
      </p:sp>
      <p:grpSp>
        <p:nvGrpSpPr>
          <p:cNvPr id="34" name="Group 34"/>
          <p:cNvGrpSpPr/>
          <p:nvPr/>
        </p:nvGrpSpPr>
        <p:grpSpPr>
          <a:xfrm>
            <a:off x="3702930" y="7747785"/>
            <a:ext cx="266450" cy="266450"/>
            <a:chOff x="0" y="0"/>
            <a:chExt cx="584200" cy="584200"/>
          </a:xfrm>
        </p:grpSpPr>
        <p:sp>
          <p:nvSpPr>
            <p:cNvPr id="35" name="Freeform 35"/>
            <p:cNvSpPr/>
            <p:nvPr/>
          </p:nvSpPr>
          <p:spPr>
            <a:xfrm>
              <a:off x="38100" y="38100"/>
              <a:ext cx="508000" cy="508000"/>
            </a:xfrm>
            <a:custGeom>
              <a:avLst/>
              <a:gdLst/>
              <a:ahLst/>
              <a:cxnLst/>
              <a:rect l="l" t="t" r="r" b="b"/>
              <a:pathLst>
                <a:path w="508000" h="508000">
                  <a:moveTo>
                    <a:pt x="0" y="254000"/>
                  </a:moveTo>
                  <a:cubicBezTo>
                    <a:pt x="0" y="113665"/>
                    <a:pt x="113665" y="0"/>
                    <a:pt x="254000" y="0"/>
                  </a:cubicBezTo>
                  <a:cubicBezTo>
                    <a:pt x="394335" y="0"/>
                    <a:pt x="508000" y="113665"/>
                    <a:pt x="508000" y="254000"/>
                  </a:cubicBezTo>
                  <a:cubicBezTo>
                    <a:pt x="508000" y="394335"/>
                    <a:pt x="394335" y="508000"/>
                    <a:pt x="254000" y="508000"/>
                  </a:cubicBezTo>
                  <a:cubicBezTo>
                    <a:pt x="113665" y="508000"/>
                    <a:pt x="0" y="394335"/>
                    <a:pt x="0" y="254000"/>
                  </a:cubicBezTo>
                  <a:close/>
                </a:path>
              </a:pathLst>
            </a:custGeom>
            <a:solidFill>
              <a:srgbClr val="87A96B"/>
            </a:solidFill>
          </p:spPr>
          <p:txBody>
            <a:bodyPr/>
            <a:lstStyle/>
            <a:p>
              <a:endParaRPr lang="en-US"/>
            </a:p>
          </p:txBody>
        </p:sp>
        <p:sp>
          <p:nvSpPr>
            <p:cNvPr id="36" name="Freeform 36"/>
            <p:cNvSpPr/>
            <p:nvPr/>
          </p:nvSpPr>
          <p:spPr>
            <a:xfrm>
              <a:off x="0" y="0"/>
              <a:ext cx="584200" cy="584200"/>
            </a:xfrm>
            <a:custGeom>
              <a:avLst/>
              <a:gdLst/>
              <a:ahLst/>
              <a:cxnLst/>
              <a:rect l="l" t="t" r="r" b="b"/>
              <a:pathLst>
                <a:path w="584200" h="584200">
                  <a:moveTo>
                    <a:pt x="0" y="292100"/>
                  </a:moveTo>
                  <a:cubicBezTo>
                    <a:pt x="0" y="130810"/>
                    <a:pt x="130810" y="0"/>
                    <a:pt x="292100" y="0"/>
                  </a:cubicBezTo>
                  <a:cubicBezTo>
                    <a:pt x="303022" y="0"/>
                    <a:pt x="313309" y="4699"/>
                    <a:pt x="320548" y="12827"/>
                  </a:cubicBezTo>
                  <a:lnTo>
                    <a:pt x="292100" y="38100"/>
                  </a:lnTo>
                  <a:lnTo>
                    <a:pt x="292100" y="0"/>
                  </a:lnTo>
                  <a:lnTo>
                    <a:pt x="292100" y="38100"/>
                  </a:lnTo>
                  <a:lnTo>
                    <a:pt x="292100" y="0"/>
                  </a:lnTo>
                  <a:cubicBezTo>
                    <a:pt x="453390" y="0"/>
                    <a:pt x="584200" y="130810"/>
                    <a:pt x="584200" y="292100"/>
                  </a:cubicBezTo>
                  <a:cubicBezTo>
                    <a:pt x="584200" y="306578"/>
                    <a:pt x="576072" y="319786"/>
                    <a:pt x="563118" y="326136"/>
                  </a:cubicBezTo>
                  <a:lnTo>
                    <a:pt x="546100" y="292100"/>
                  </a:lnTo>
                  <a:lnTo>
                    <a:pt x="584200" y="292100"/>
                  </a:lnTo>
                  <a:cubicBezTo>
                    <a:pt x="584200" y="453390"/>
                    <a:pt x="453390" y="584200"/>
                    <a:pt x="292100" y="584200"/>
                  </a:cubicBezTo>
                  <a:lnTo>
                    <a:pt x="292100" y="546100"/>
                  </a:lnTo>
                  <a:lnTo>
                    <a:pt x="292100" y="584200"/>
                  </a:lnTo>
                  <a:cubicBezTo>
                    <a:pt x="130810" y="584200"/>
                    <a:pt x="0" y="453390"/>
                    <a:pt x="0" y="292100"/>
                  </a:cubicBezTo>
                  <a:lnTo>
                    <a:pt x="38100" y="292100"/>
                  </a:lnTo>
                  <a:lnTo>
                    <a:pt x="0" y="292100"/>
                  </a:lnTo>
                  <a:moveTo>
                    <a:pt x="76200" y="292100"/>
                  </a:moveTo>
                  <a:lnTo>
                    <a:pt x="38100" y="292100"/>
                  </a:lnTo>
                  <a:lnTo>
                    <a:pt x="76200" y="292100"/>
                  </a:lnTo>
                  <a:cubicBezTo>
                    <a:pt x="76200" y="411353"/>
                    <a:pt x="172847" y="508000"/>
                    <a:pt x="292100" y="508000"/>
                  </a:cubicBezTo>
                  <a:cubicBezTo>
                    <a:pt x="411353" y="508000"/>
                    <a:pt x="508000" y="411353"/>
                    <a:pt x="508000" y="292100"/>
                  </a:cubicBezTo>
                  <a:cubicBezTo>
                    <a:pt x="508000" y="277622"/>
                    <a:pt x="516128" y="264414"/>
                    <a:pt x="529082" y="258064"/>
                  </a:cubicBezTo>
                  <a:lnTo>
                    <a:pt x="546100" y="292100"/>
                  </a:lnTo>
                  <a:lnTo>
                    <a:pt x="508000" y="292100"/>
                  </a:lnTo>
                  <a:cubicBezTo>
                    <a:pt x="508000" y="172847"/>
                    <a:pt x="411353" y="76200"/>
                    <a:pt x="292100" y="76200"/>
                  </a:cubicBezTo>
                  <a:cubicBezTo>
                    <a:pt x="281178" y="76200"/>
                    <a:pt x="270891" y="71501"/>
                    <a:pt x="263652" y="63373"/>
                  </a:cubicBezTo>
                  <a:lnTo>
                    <a:pt x="292100" y="38100"/>
                  </a:lnTo>
                  <a:lnTo>
                    <a:pt x="292100" y="76200"/>
                  </a:lnTo>
                  <a:cubicBezTo>
                    <a:pt x="172847" y="76200"/>
                    <a:pt x="76200" y="172847"/>
                    <a:pt x="76200" y="292100"/>
                  </a:cubicBezTo>
                  <a:close/>
                </a:path>
              </a:pathLst>
            </a:custGeom>
            <a:solidFill>
              <a:srgbClr val="FFFFFF"/>
            </a:solidFill>
          </p:spPr>
          <p:txBody>
            <a:bodyPr/>
            <a:lstStyle/>
            <a:p>
              <a:endParaRPr lang="en-US"/>
            </a:p>
          </p:txBody>
        </p:sp>
      </p:grpSp>
      <p:grpSp>
        <p:nvGrpSpPr>
          <p:cNvPr id="37" name="Group 37"/>
          <p:cNvGrpSpPr/>
          <p:nvPr/>
        </p:nvGrpSpPr>
        <p:grpSpPr>
          <a:xfrm>
            <a:off x="4267688" y="7356881"/>
            <a:ext cx="9748602" cy="1058605"/>
            <a:chOff x="0" y="0"/>
            <a:chExt cx="21374100" cy="2321022"/>
          </a:xfrm>
        </p:grpSpPr>
        <p:sp>
          <p:nvSpPr>
            <p:cNvPr id="38" name="Freeform 38"/>
            <p:cNvSpPr/>
            <p:nvPr/>
          </p:nvSpPr>
          <p:spPr>
            <a:xfrm>
              <a:off x="19050" y="15814"/>
              <a:ext cx="21336000" cy="2289324"/>
            </a:xfrm>
            <a:custGeom>
              <a:avLst/>
              <a:gdLst/>
              <a:ahLst/>
              <a:cxnLst/>
              <a:rect l="l" t="t" r="r" b="b"/>
              <a:pathLst>
                <a:path w="21336000" h="2289324">
                  <a:moveTo>
                    <a:pt x="0" y="186815"/>
                  </a:moveTo>
                  <a:cubicBezTo>
                    <a:pt x="0" y="83708"/>
                    <a:pt x="101981" y="0"/>
                    <a:pt x="227838" y="0"/>
                  </a:cubicBezTo>
                  <a:lnTo>
                    <a:pt x="21108163" y="0"/>
                  </a:lnTo>
                  <a:cubicBezTo>
                    <a:pt x="21234020" y="0"/>
                    <a:pt x="21336000" y="83708"/>
                    <a:pt x="21336000" y="186815"/>
                  </a:cubicBezTo>
                  <a:lnTo>
                    <a:pt x="21336000" y="2102509"/>
                  </a:lnTo>
                  <a:cubicBezTo>
                    <a:pt x="21336000" y="2205721"/>
                    <a:pt x="21234020" y="2289324"/>
                    <a:pt x="21108163" y="2289324"/>
                  </a:cubicBezTo>
                  <a:lnTo>
                    <a:pt x="227838" y="2289324"/>
                  </a:lnTo>
                  <a:cubicBezTo>
                    <a:pt x="101981" y="2289324"/>
                    <a:pt x="0" y="2205616"/>
                    <a:pt x="0" y="2102509"/>
                  </a:cubicBezTo>
                  <a:close/>
                </a:path>
              </a:pathLst>
            </a:custGeom>
            <a:solidFill>
              <a:srgbClr val="FFFFFF"/>
            </a:solidFill>
          </p:spPr>
          <p:txBody>
            <a:bodyPr/>
            <a:lstStyle/>
            <a:p>
              <a:endParaRPr lang="en-US"/>
            </a:p>
          </p:txBody>
        </p:sp>
        <p:sp>
          <p:nvSpPr>
            <p:cNvPr id="39" name="Freeform 39"/>
            <p:cNvSpPr/>
            <p:nvPr/>
          </p:nvSpPr>
          <p:spPr>
            <a:xfrm>
              <a:off x="0" y="0"/>
              <a:ext cx="21374100" cy="2321064"/>
            </a:xfrm>
            <a:custGeom>
              <a:avLst/>
              <a:gdLst/>
              <a:ahLst/>
              <a:cxnLst/>
              <a:rect l="l" t="t" r="r" b="b"/>
              <a:pathLst>
                <a:path w="21374100" h="2321064">
                  <a:moveTo>
                    <a:pt x="0" y="202629"/>
                  </a:moveTo>
                  <a:cubicBezTo>
                    <a:pt x="0" y="90561"/>
                    <a:pt x="110744" y="0"/>
                    <a:pt x="246888" y="0"/>
                  </a:cubicBezTo>
                  <a:lnTo>
                    <a:pt x="21127213" y="0"/>
                  </a:lnTo>
                  <a:lnTo>
                    <a:pt x="21127213" y="15814"/>
                  </a:lnTo>
                  <a:lnTo>
                    <a:pt x="21127213" y="0"/>
                  </a:lnTo>
                  <a:cubicBezTo>
                    <a:pt x="21263356" y="0"/>
                    <a:pt x="21374100" y="90561"/>
                    <a:pt x="21374100" y="202629"/>
                  </a:cubicBezTo>
                  <a:lnTo>
                    <a:pt x="21355050" y="202629"/>
                  </a:lnTo>
                  <a:lnTo>
                    <a:pt x="21374100" y="202629"/>
                  </a:lnTo>
                  <a:lnTo>
                    <a:pt x="21374100" y="2118323"/>
                  </a:lnTo>
                  <a:lnTo>
                    <a:pt x="21355050" y="2118323"/>
                  </a:lnTo>
                  <a:lnTo>
                    <a:pt x="21374100" y="2118323"/>
                  </a:lnTo>
                  <a:cubicBezTo>
                    <a:pt x="21374100" y="2230391"/>
                    <a:pt x="21263356" y="2320952"/>
                    <a:pt x="21127213" y="2320952"/>
                  </a:cubicBezTo>
                  <a:lnTo>
                    <a:pt x="21127213" y="2305138"/>
                  </a:lnTo>
                  <a:lnTo>
                    <a:pt x="21127213" y="2320952"/>
                  </a:lnTo>
                  <a:lnTo>
                    <a:pt x="246888" y="2320952"/>
                  </a:lnTo>
                  <a:lnTo>
                    <a:pt x="246888" y="2305138"/>
                  </a:lnTo>
                  <a:lnTo>
                    <a:pt x="246888" y="2320952"/>
                  </a:lnTo>
                  <a:cubicBezTo>
                    <a:pt x="110744" y="2321064"/>
                    <a:pt x="0" y="2230496"/>
                    <a:pt x="0" y="2118323"/>
                  </a:cubicBezTo>
                  <a:lnTo>
                    <a:pt x="0" y="202629"/>
                  </a:lnTo>
                  <a:lnTo>
                    <a:pt x="19050" y="202629"/>
                  </a:lnTo>
                  <a:lnTo>
                    <a:pt x="0" y="202629"/>
                  </a:lnTo>
                  <a:moveTo>
                    <a:pt x="38100" y="202629"/>
                  </a:moveTo>
                  <a:lnTo>
                    <a:pt x="38100" y="2118323"/>
                  </a:lnTo>
                  <a:lnTo>
                    <a:pt x="19050" y="2118323"/>
                  </a:lnTo>
                  <a:lnTo>
                    <a:pt x="38100" y="2118323"/>
                  </a:lnTo>
                  <a:cubicBezTo>
                    <a:pt x="38100" y="2212574"/>
                    <a:pt x="131318" y="2289324"/>
                    <a:pt x="246888" y="2289324"/>
                  </a:cubicBezTo>
                  <a:lnTo>
                    <a:pt x="21127213" y="2289324"/>
                  </a:lnTo>
                  <a:cubicBezTo>
                    <a:pt x="21242655" y="2289324"/>
                    <a:pt x="21336000" y="2212574"/>
                    <a:pt x="21336000" y="2118323"/>
                  </a:cubicBezTo>
                  <a:lnTo>
                    <a:pt x="21336000" y="202629"/>
                  </a:lnTo>
                  <a:cubicBezTo>
                    <a:pt x="21336000" y="108378"/>
                    <a:pt x="21242782" y="31628"/>
                    <a:pt x="21127213" y="31628"/>
                  </a:cubicBezTo>
                  <a:lnTo>
                    <a:pt x="246888" y="31628"/>
                  </a:lnTo>
                  <a:lnTo>
                    <a:pt x="246888" y="15814"/>
                  </a:lnTo>
                  <a:lnTo>
                    <a:pt x="246888" y="31628"/>
                  </a:lnTo>
                  <a:cubicBezTo>
                    <a:pt x="131318" y="31628"/>
                    <a:pt x="38100" y="108378"/>
                    <a:pt x="38100" y="202629"/>
                  </a:cubicBezTo>
                  <a:close/>
                </a:path>
              </a:pathLst>
            </a:custGeom>
            <a:solidFill>
              <a:srgbClr val="D4C9B5"/>
            </a:solidFill>
          </p:spPr>
          <p:txBody>
            <a:bodyPr/>
            <a:lstStyle/>
            <a:p>
              <a:endParaRPr lang="en-US"/>
            </a:p>
          </p:txBody>
        </p:sp>
      </p:grpSp>
      <p:sp>
        <p:nvSpPr>
          <p:cNvPr id="40" name="TextBox 40"/>
          <p:cNvSpPr txBox="1"/>
          <p:nvPr/>
        </p:nvSpPr>
        <p:spPr>
          <a:xfrm>
            <a:off x="4531243" y="7560452"/>
            <a:ext cx="5000000" cy="273578"/>
          </a:xfrm>
          <a:prstGeom prst="rect">
            <a:avLst/>
          </a:prstGeom>
        </p:spPr>
        <p:txBody>
          <a:bodyPr lIns="0" tIns="0" rIns="0" bIns="0" rtlCol="0" anchor="t">
            <a:spAutoFit/>
          </a:bodyPr>
          <a:lstStyle/>
          <a:p>
            <a:pPr algn="l">
              <a:lnSpc>
                <a:spcPts val="2229"/>
              </a:lnSpc>
            </a:pPr>
            <a:r>
              <a:rPr lang="en-US" sz="2006" b="1">
                <a:solidFill>
                  <a:srgbClr val="2C2C2C"/>
                </a:solidFill>
                <a:latin typeface="Arial Bold"/>
                <a:ea typeface="Arial Bold"/>
                <a:cs typeface="Arial Bold"/>
                <a:sym typeface="Arial Bold"/>
              </a:rPr>
              <a:t>Wustefeld Candy Co.</a:t>
            </a:r>
          </a:p>
        </p:txBody>
      </p:sp>
      <p:sp>
        <p:nvSpPr>
          <p:cNvPr id="41" name="TextBox 41"/>
          <p:cNvSpPr txBox="1"/>
          <p:nvPr/>
        </p:nvSpPr>
        <p:spPr>
          <a:xfrm>
            <a:off x="4531242" y="7933002"/>
            <a:ext cx="9405924" cy="297491"/>
          </a:xfrm>
          <a:prstGeom prst="rect">
            <a:avLst/>
          </a:prstGeom>
        </p:spPr>
        <p:txBody>
          <a:bodyPr lIns="0" tIns="0" rIns="0" bIns="0" rtlCol="0" anchor="t">
            <a:spAutoFit/>
          </a:bodyPr>
          <a:lstStyle/>
          <a:p>
            <a:pPr algn="l">
              <a:lnSpc>
                <a:spcPts val="2043"/>
              </a:lnSpc>
            </a:pPr>
            <a:r>
              <a:rPr lang="en-US" sz="1459" b="1">
                <a:solidFill>
                  <a:srgbClr val="6B8756"/>
                </a:solidFill>
                <a:latin typeface="Arial Bold"/>
                <a:ea typeface="Arial Bold"/>
                <a:cs typeface="Arial Bold"/>
                <a:sym typeface="Arial Bold"/>
              </a:rPr>
              <a:t>Acquired 1940s – Sold 2021</a:t>
            </a:r>
          </a:p>
        </p:txBody>
      </p:sp>
      <p:sp>
        <p:nvSpPr>
          <p:cNvPr id="42" name="TextBox 42"/>
          <p:cNvSpPr txBox="1"/>
          <p:nvPr/>
        </p:nvSpPr>
        <p:spPr>
          <a:xfrm>
            <a:off x="4542828" y="8501211"/>
            <a:ext cx="9405924" cy="248798"/>
          </a:xfrm>
          <a:prstGeom prst="rect">
            <a:avLst/>
          </a:prstGeom>
        </p:spPr>
        <p:txBody>
          <a:bodyPr lIns="0" tIns="0" rIns="0" bIns="0" rtlCol="0" anchor="t">
            <a:spAutoFit/>
          </a:bodyPr>
          <a:lstStyle/>
          <a:p>
            <a:pPr algn="l">
              <a:lnSpc>
                <a:spcPts val="1660"/>
              </a:lnSpc>
            </a:pPr>
            <a:r>
              <a:rPr lang="en-US" sz="1185" i="1">
                <a:solidFill>
                  <a:srgbClr val="6B6B6B"/>
                </a:solidFill>
                <a:latin typeface="Arial Italics"/>
                <a:ea typeface="Arial Italics"/>
                <a:cs typeface="Arial Italics"/>
                <a:sym typeface="Arial Italics"/>
              </a:rPr>
              <a:t>Sold to National Convenience Distributors • 120+ years serving convenience stores</a:t>
            </a:r>
          </a:p>
        </p:txBody>
      </p:sp>
      <p:grpSp>
        <p:nvGrpSpPr>
          <p:cNvPr id="43" name="Group 43"/>
          <p:cNvGrpSpPr/>
          <p:nvPr/>
        </p:nvGrpSpPr>
        <p:grpSpPr>
          <a:xfrm>
            <a:off x="3679760" y="9324164"/>
            <a:ext cx="312789" cy="312789"/>
            <a:chOff x="0" y="0"/>
            <a:chExt cx="685800" cy="685800"/>
          </a:xfrm>
        </p:grpSpPr>
        <p:sp>
          <p:nvSpPr>
            <p:cNvPr id="44" name="Freeform 44"/>
            <p:cNvSpPr/>
            <p:nvPr/>
          </p:nvSpPr>
          <p:spPr>
            <a:xfrm>
              <a:off x="38100" y="38100"/>
              <a:ext cx="609600" cy="609600"/>
            </a:xfrm>
            <a:custGeom>
              <a:avLst/>
              <a:gdLst/>
              <a:ahLst/>
              <a:cxnLst/>
              <a:rect l="l" t="t" r="r" b="b"/>
              <a:pathLst>
                <a:path w="609600" h="609600">
                  <a:moveTo>
                    <a:pt x="0" y="304800"/>
                  </a:moveTo>
                  <a:cubicBezTo>
                    <a:pt x="0" y="136525"/>
                    <a:pt x="136525" y="0"/>
                    <a:pt x="304800" y="0"/>
                  </a:cubicBezTo>
                  <a:cubicBezTo>
                    <a:pt x="473075" y="0"/>
                    <a:pt x="609600" y="136525"/>
                    <a:pt x="609600" y="304800"/>
                  </a:cubicBezTo>
                  <a:cubicBezTo>
                    <a:pt x="609600" y="473075"/>
                    <a:pt x="473075" y="609600"/>
                    <a:pt x="304800" y="609600"/>
                  </a:cubicBezTo>
                  <a:cubicBezTo>
                    <a:pt x="136525" y="609600"/>
                    <a:pt x="0" y="473075"/>
                    <a:pt x="0" y="304800"/>
                  </a:cubicBezTo>
                  <a:close/>
                </a:path>
              </a:pathLst>
            </a:custGeom>
            <a:solidFill>
              <a:srgbClr val="2ECC71"/>
            </a:solidFill>
          </p:spPr>
          <p:txBody>
            <a:bodyPr/>
            <a:lstStyle/>
            <a:p>
              <a:endParaRPr lang="en-US"/>
            </a:p>
          </p:txBody>
        </p:sp>
        <p:sp>
          <p:nvSpPr>
            <p:cNvPr id="45" name="Freeform 45"/>
            <p:cNvSpPr/>
            <p:nvPr/>
          </p:nvSpPr>
          <p:spPr>
            <a:xfrm>
              <a:off x="0" y="0"/>
              <a:ext cx="685800" cy="685800"/>
            </a:xfrm>
            <a:custGeom>
              <a:avLst/>
              <a:gdLst/>
              <a:ahLst/>
              <a:cxnLst/>
              <a:rect l="l" t="t" r="r" b="b"/>
              <a:pathLst>
                <a:path w="685800" h="685800">
                  <a:moveTo>
                    <a:pt x="0" y="342900"/>
                  </a:moveTo>
                  <a:cubicBezTo>
                    <a:pt x="0" y="153543"/>
                    <a:pt x="153543" y="0"/>
                    <a:pt x="342900" y="0"/>
                  </a:cubicBezTo>
                  <a:cubicBezTo>
                    <a:pt x="353822" y="0"/>
                    <a:pt x="364109" y="4699"/>
                    <a:pt x="371348" y="12827"/>
                  </a:cubicBezTo>
                  <a:lnTo>
                    <a:pt x="342900" y="38100"/>
                  </a:lnTo>
                  <a:lnTo>
                    <a:pt x="342900" y="0"/>
                  </a:lnTo>
                  <a:lnTo>
                    <a:pt x="342900" y="38100"/>
                  </a:lnTo>
                  <a:lnTo>
                    <a:pt x="342900" y="0"/>
                  </a:lnTo>
                  <a:cubicBezTo>
                    <a:pt x="532257" y="0"/>
                    <a:pt x="685800" y="153543"/>
                    <a:pt x="685800" y="342900"/>
                  </a:cubicBezTo>
                  <a:cubicBezTo>
                    <a:pt x="685800" y="357378"/>
                    <a:pt x="677672" y="370586"/>
                    <a:pt x="664718" y="376936"/>
                  </a:cubicBezTo>
                  <a:lnTo>
                    <a:pt x="647700" y="342900"/>
                  </a:lnTo>
                  <a:lnTo>
                    <a:pt x="685800" y="342900"/>
                  </a:lnTo>
                  <a:cubicBezTo>
                    <a:pt x="685800" y="532257"/>
                    <a:pt x="532257" y="685800"/>
                    <a:pt x="342900" y="685800"/>
                  </a:cubicBezTo>
                  <a:lnTo>
                    <a:pt x="342900" y="647700"/>
                  </a:lnTo>
                  <a:lnTo>
                    <a:pt x="342900" y="685800"/>
                  </a:lnTo>
                  <a:cubicBezTo>
                    <a:pt x="153543" y="685800"/>
                    <a:pt x="0" y="532257"/>
                    <a:pt x="0" y="342900"/>
                  </a:cubicBezTo>
                  <a:lnTo>
                    <a:pt x="38100" y="342900"/>
                  </a:lnTo>
                  <a:lnTo>
                    <a:pt x="0" y="342900"/>
                  </a:lnTo>
                  <a:moveTo>
                    <a:pt x="76200" y="342900"/>
                  </a:moveTo>
                  <a:lnTo>
                    <a:pt x="38100" y="342900"/>
                  </a:lnTo>
                  <a:lnTo>
                    <a:pt x="76200" y="342900"/>
                  </a:lnTo>
                  <a:cubicBezTo>
                    <a:pt x="76200" y="490220"/>
                    <a:pt x="195580" y="609600"/>
                    <a:pt x="342900" y="609600"/>
                  </a:cubicBezTo>
                  <a:cubicBezTo>
                    <a:pt x="490220" y="609600"/>
                    <a:pt x="609600" y="490220"/>
                    <a:pt x="609600" y="342900"/>
                  </a:cubicBezTo>
                  <a:cubicBezTo>
                    <a:pt x="609600" y="328422"/>
                    <a:pt x="617728" y="315214"/>
                    <a:pt x="630682" y="308864"/>
                  </a:cubicBezTo>
                  <a:lnTo>
                    <a:pt x="647700" y="342900"/>
                  </a:lnTo>
                  <a:lnTo>
                    <a:pt x="609600" y="342900"/>
                  </a:lnTo>
                  <a:cubicBezTo>
                    <a:pt x="609600" y="195580"/>
                    <a:pt x="490220" y="76200"/>
                    <a:pt x="342900" y="76200"/>
                  </a:cubicBezTo>
                  <a:cubicBezTo>
                    <a:pt x="331978" y="76200"/>
                    <a:pt x="321691" y="71501"/>
                    <a:pt x="314452" y="63373"/>
                  </a:cubicBezTo>
                  <a:lnTo>
                    <a:pt x="342900" y="38100"/>
                  </a:lnTo>
                  <a:lnTo>
                    <a:pt x="342900" y="76200"/>
                  </a:lnTo>
                  <a:cubicBezTo>
                    <a:pt x="195580" y="76200"/>
                    <a:pt x="76200" y="195580"/>
                    <a:pt x="76200" y="342900"/>
                  </a:cubicBezTo>
                  <a:close/>
                </a:path>
              </a:pathLst>
            </a:custGeom>
            <a:solidFill>
              <a:srgbClr val="FFFFFF"/>
            </a:solidFill>
          </p:spPr>
          <p:txBody>
            <a:bodyPr/>
            <a:lstStyle/>
            <a:p>
              <a:endParaRPr lang="en-US"/>
            </a:p>
          </p:txBody>
        </p:sp>
      </p:grpSp>
      <p:grpSp>
        <p:nvGrpSpPr>
          <p:cNvPr id="46" name="Group 46"/>
          <p:cNvGrpSpPr/>
          <p:nvPr/>
        </p:nvGrpSpPr>
        <p:grpSpPr>
          <a:xfrm>
            <a:off x="4276377" y="9054809"/>
            <a:ext cx="9731224" cy="851499"/>
            <a:chOff x="0" y="0"/>
            <a:chExt cx="21336000" cy="1866938"/>
          </a:xfrm>
        </p:grpSpPr>
        <p:sp>
          <p:nvSpPr>
            <p:cNvPr id="47" name="Freeform 47"/>
            <p:cNvSpPr/>
            <p:nvPr/>
          </p:nvSpPr>
          <p:spPr>
            <a:xfrm>
              <a:off x="0" y="0"/>
              <a:ext cx="21336000" cy="1866954"/>
            </a:xfrm>
            <a:custGeom>
              <a:avLst/>
              <a:gdLst/>
              <a:ahLst/>
              <a:cxnLst/>
              <a:rect l="l" t="t" r="r" b="b"/>
              <a:pathLst>
                <a:path w="21336000" h="1866954">
                  <a:moveTo>
                    <a:pt x="146187" y="0"/>
                  </a:moveTo>
                  <a:lnTo>
                    <a:pt x="21189814" y="0"/>
                  </a:lnTo>
                  <a:cubicBezTo>
                    <a:pt x="21270550" y="0"/>
                    <a:pt x="21336000" y="65450"/>
                    <a:pt x="21336000" y="146187"/>
                  </a:cubicBezTo>
                  <a:lnTo>
                    <a:pt x="21336000" y="1720767"/>
                  </a:lnTo>
                  <a:cubicBezTo>
                    <a:pt x="21336000" y="1801504"/>
                    <a:pt x="21270550" y="1866954"/>
                    <a:pt x="21189814" y="1866954"/>
                  </a:cubicBezTo>
                  <a:lnTo>
                    <a:pt x="146187" y="1866954"/>
                  </a:lnTo>
                  <a:cubicBezTo>
                    <a:pt x="65450" y="1866954"/>
                    <a:pt x="0" y="1801504"/>
                    <a:pt x="0" y="1720767"/>
                  </a:cubicBezTo>
                  <a:lnTo>
                    <a:pt x="0" y="146187"/>
                  </a:lnTo>
                  <a:cubicBezTo>
                    <a:pt x="0" y="65450"/>
                    <a:pt x="65450" y="0"/>
                    <a:pt x="146187" y="0"/>
                  </a:cubicBezTo>
                  <a:close/>
                </a:path>
              </a:pathLst>
            </a:custGeom>
            <a:solidFill>
              <a:srgbClr val="000000">
                <a:alpha val="0"/>
              </a:srgbClr>
            </a:solidFill>
            <a:ln w="12700" cap="sq">
              <a:solidFill>
                <a:srgbClr val="000000"/>
              </a:solidFill>
              <a:prstDash val="solid"/>
              <a:miter/>
            </a:ln>
          </p:spPr>
          <p:txBody>
            <a:bodyPr/>
            <a:lstStyle/>
            <a:p>
              <a:endParaRPr lang="en-US"/>
            </a:p>
          </p:txBody>
        </p:sp>
      </p:grpSp>
      <p:sp>
        <p:nvSpPr>
          <p:cNvPr id="48" name="TextBox 48"/>
          <p:cNvSpPr txBox="1"/>
          <p:nvPr/>
        </p:nvSpPr>
        <p:spPr>
          <a:xfrm>
            <a:off x="4519657" y="9238707"/>
            <a:ext cx="6000000" cy="266925"/>
          </a:xfrm>
          <a:prstGeom prst="rect">
            <a:avLst/>
          </a:prstGeom>
        </p:spPr>
        <p:txBody>
          <a:bodyPr lIns="0" tIns="0" rIns="0" bIns="0" rtlCol="0" anchor="t">
            <a:spAutoFit/>
          </a:bodyPr>
          <a:lstStyle/>
          <a:p>
            <a:pPr algn="l">
              <a:lnSpc>
                <a:spcPts val="2027"/>
              </a:lnSpc>
            </a:pPr>
            <a:r>
              <a:rPr lang="en-US" sz="1824" b="1">
                <a:solidFill>
                  <a:srgbClr val="065F46"/>
                </a:solidFill>
                <a:latin typeface="Arial Bold"/>
                <a:ea typeface="Arial Bold"/>
                <a:cs typeface="Arial Bold"/>
                <a:sym typeface="Arial Bold"/>
              </a:rPr>
              <a:t>Stride Family Business Alliance</a:t>
            </a:r>
          </a:p>
        </p:txBody>
      </p:sp>
      <p:sp>
        <p:nvSpPr>
          <p:cNvPr id="49" name="TextBox 49"/>
          <p:cNvSpPr txBox="1"/>
          <p:nvPr/>
        </p:nvSpPr>
        <p:spPr>
          <a:xfrm>
            <a:off x="488836" y="2644883"/>
            <a:ext cx="15096948" cy="679450"/>
          </a:xfrm>
          <a:prstGeom prst="rect">
            <a:avLst/>
          </a:prstGeom>
        </p:spPr>
        <p:txBody>
          <a:bodyPr lIns="0" tIns="0" rIns="0" bIns="0" rtlCol="0" anchor="t">
            <a:spAutoFit/>
          </a:bodyPr>
          <a:lstStyle/>
          <a:p>
            <a:pPr algn="l">
              <a:lnSpc>
                <a:spcPts val="5599"/>
              </a:lnSpc>
              <a:spcBef>
                <a:spcPct val="0"/>
              </a:spcBef>
            </a:pPr>
            <a:r>
              <a:rPr lang="en-US" sz="3999" spc="-119">
                <a:solidFill>
                  <a:srgbClr val="254157"/>
                </a:solidFill>
                <a:latin typeface="Inter"/>
                <a:ea typeface="Inter"/>
                <a:cs typeface="Inter"/>
                <a:sym typeface="Inter"/>
              </a:rPr>
              <a:t>Four Generations of Entrepreneurship &amp; Excellence</a:t>
            </a:r>
          </a:p>
        </p:txBody>
      </p:sp>
      <p:sp>
        <p:nvSpPr>
          <p:cNvPr id="50" name="TextBox 50"/>
          <p:cNvSpPr txBox="1"/>
          <p:nvPr/>
        </p:nvSpPr>
        <p:spPr>
          <a:xfrm>
            <a:off x="4514220" y="9523781"/>
            <a:ext cx="11799943" cy="276225"/>
          </a:xfrm>
          <a:prstGeom prst="rect">
            <a:avLst/>
          </a:prstGeom>
        </p:spPr>
        <p:txBody>
          <a:bodyPr lIns="0" tIns="0" rIns="0" bIns="0" rtlCol="0" anchor="t">
            <a:spAutoFit/>
          </a:bodyPr>
          <a:lstStyle/>
          <a:p>
            <a:pPr algn="l">
              <a:lnSpc>
                <a:spcPts val="2100"/>
              </a:lnSpc>
            </a:pPr>
            <a:r>
              <a:rPr lang="en-US" sz="1500" b="1">
                <a:solidFill>
                  <a:srgbClr val="059669"/>
                </a:solidFill>
                <a:latin typeface="Arial Bold"/>
                <a:ea typeface="Arial Bold"/>
                <a:cs typeface="Arial Bold"/>
                <a:sym typeface="Arial Bold"/>
              </a:rPr>
              <a:t>Founded 2020s – present</a:t>
            </a:r>
          </a:p>
        </p:txBody>
      </p:sp>
      <p:sp>
        <p:nvSpPr>
          <p:cNvPr id="1349" name="Stat generations"/>
          <p:cNvSpPr/>
          <p:nvPr/>
        </p:nvSpPr>
        <p:spPr>
          <a:xfrm>
            <a:off x="631299" y="4400000"/>
            <a:ext cx="2750000" cy="1500000"/>
          </a:xfrm>
          <a:prstGeom prst="roundRect">
            <a:avLst>
              <a:gd name="adj" fmla="val 6000"/>
            </a:avLst>
          </a:prstGeom>
          <a:solidFill>
            <a:srgbClr val="FFFFFF"/>
          </a:solidFill>
          <a:ln w="12700">
            <a:solidFill>
              <a:srgbClr val="CBD8DF"/>
            </a:solidFill>
          </a:ln>
        </p:spPr>
        <p:txBody>
          <a:bodyPr wrap="square" lIns="180000" tIns="180000" rIns="180000" bIns="180000" rtlCol="0" anchor="ctr"/>
          <a:lstStyle/>
          <a:p>
            <a:pPr algn="l">
              <a:lnSpc>
                <a:spcPts val="4400"/>
              </a:lnSpc>
            </a:pPr>
            <a:r>
              <a:rPr lang="en-US" sz="4400" b="1">
                <a:solidFill>
                  <a:srgbClr val="254157"/>
                </a:solidFill>
                <a:latin typeface="Inter Bold"/>
                <a:ea typeface="Inter Bold"/>
                <a:cs typeface="Inter Bold"/>
                <a:sym typeface="Inter Bold"/>
              </a:rPr>
              <a:t>4</a:t>
            </a:r>
          </a:p>
          <a:p>
            <a:pPr algn="l">
              <a:lnSpc>
                <a:spcPts val="1700"/>
              </a:lnSpc>
            </a:pPr>
            <a:r>
              <a:rPr lang="en-US" sz="1400">
                <a:solidFill>
                  <a:srgbClr val="5B6B75"/>
                </a:solidFill>
                <a:latin typeface="Inter"/>
                <a:ea typeface="Inter"/>
                <a:cs typeface="Inter"/>
                <a:sym typeface="Inter"/>
              </a:rPr>
              <a:t>generations</a:t>
            </a:r>
          </a:p>
        </p:txBody>
      </p:sp>
      <p:sp>
        <p:nvSpPr>
          <p:cNvPr id="1350" name="Stat multiple"/>
          <p:cNvSpPr/>
          <p:nvPr/>
        </p:nvSpPr>
        <p:spPr>
          <a:xfrm>
            <a:off x="631299" y="6150000"/>
            <a:ext cx="2750000" cy="1500000"/>
          </a:xfrm>
          <a:prstGeom prst="roundRect">
            <a:avLst>
              <a:gd name="adj" fmla="val 6000"/>
            </a:avLst>
          </a:prstGeom>
          <a:solidFill>
            <a:srgbClr val="FFFFFF"/>
          </a:solidFill>
          <a:ln w="12700">
            <a:solidFill>
              <a:srgbClr val="CBD8DF"/>
            </a:solidFill>
          </a:ln>
        </p:spPr>
        <p:txBody>
          <a:bodyPr wrap="square" lIns="180000" tIns="180000" rIns="180000" bIns="180000" rtlCol="0" anchor="ctr"/>
          <a:lstStyle/>
          <a:p>
            <a:pPr algn="l">
              <a:lnSpc>
                <a:spcPts val="4400"/>
              </a:lnSpc>
            </a:pPr>
            <a:r>
              <a:rPr lang="en-US" sz="4400" b="1">
                <a:solidFill>
                  <a:srgbClr val="254157"/>
                </a:solidFill>
                <a:latin typeface="Inter Bold"/>
                <a:ea typeface="Inter Bold"/>
                <a:cs typeface="Inter Bold"/>
                <a:sym typeface="Inter Bold"/>
              </a:rPr>
              <a:t>4×</a:t>
            </a:r>
          </a:p>
          <a:p>
            <a:pPr algn="l">
              <a:lnSpc>
                <a:spcPts val="1700"/>
              </a:lnSpc>
            </a:pPr>
            <a:r>
              <a:rPr lang="en-US" sz="1400">
                <a:solidFill>
                  <a:srgbClr val="5B6B75"/>
                </a:solidFill>
                <a:latin typeface="Inter"/>
                <a:ea typeface="Inter"/>
                <a:cs typeface="Inter"/>
                <a:sym typeface="Inter"/>
              </a:rPr>
              <a:t>industry average, 2022 sale</a:t>
            </a:r>
          </a:p>
        </p:txBody>
      </p:sp>
      <p:sp>
        <p:nvSpPr>
          <p:cNvPr id="1351" name="Stat next"/>
          <p:cNvSpPr/>
          <p:nvPr/>
        </p:nvSpPr>
        <p:spPr>
          <a:xfrm>
            <a:off x="631299" y="7900000"/>
            <a:ext cx="2750000" cy="1500000"/>
          </a:xfrm>
          <a:prstGeom prst="roundRect">
            <a:avLst>
              <a:gd name="adj" fmla="val 6000"/>
            </a:avLst>
          </a:prstGeom>
          <a:solidFill>
            <a:srgbClr val="FFFFFF"/>
          </a:solidFill>
          <a:ln w="12700">
            <a:solidFill>
              <a:srgbClr val="CBD8DF"/>
            </a:solidFill>
          </a:ln>
        </p:spPr>
        <p:txBody>
          <a:bodyPr wrap="square" lIns="180000" tIns="180000" rIns="180000" bIns="180000" rtlCol="0" anchor="ctr"/>
          <a:lstStyle/>
          <a:p>
            <a:pPr algn="l">
              <a:lnSpc>
                <a:spcPts val="4400"/>
              </a:lnSpc>
            </a:pPr>
            <a:r>
              <a:rPr lang="en-US" sz="4400" b="1">
                <a:solidFill>
                  <a:srgbClr val="254157"/>
                </a:solidFill>
                <a:latin typeface="Inter Bold"/>
                <a:ea typeface="Inter Bold"/>
                <a:cs typeface="Inter Bold"/>
                <a:sym typeface="Inter Bold"/>
              </a:rPr>
              <a:t>?</a:t>
            </a:r>
          </a:p>
          <a:p>
            <a:pPr algn="l">
              <a:lnSpc>
                <a:spcPts val="1700"/>
              </a:lnSpc>
            </a:pPr>
            <a:r>
              <a:rPr lang="en-US" sz="1400">
                <a:solidFill>
                  <a:srgbClr val="5B6B75"/>
                </a:solidFill>
                <a:latin typeface="Inter"/>
                <a:ea typeface="Inter"/>
                <a:cs typeface="Inter"/>
                <a:sym typeface="Inter"/>
              </a:rPr>
              <a:t>generation five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441094" y="1443933"/>
            <a:ext cx="16818206" cy="2477135"/>
          </a:xfrm>
          <a:prstGeom prst="rect">
            <a:avLst/>
          </a:prstGeom>
        </p:spPr>
        <p:txBody>
          <a:bodyPr lIns="0" tIns="0" rIns="0" bIns="0" rtlCol="0" anchor="t">
            <a:spAutoFit/>
          </a:bodyPr>
          <a:lstStyle/>
          <a:p>
            <a:pPr algn="l">
              <a:lnSpc>
                <a:spcPts val="9940"/>
              </a:lnSpc>
            </a:pPr>
            <a:r>
              <a:rPr lang="en-US" sz="7100" b="1" spc="-213">
                <a:solidFill>
                  <a:srgbClr val="254157"/>
                </a:solidFill>
                <a:latin typeface="Inter Bold"/>
                <a:ea typeface="Inter Bold"/>
                <a:cs typeface="Inter Bold"/>
                <a:sym typeface="Inter Bold"/>
              </a:rPr>
              <a:t>Mr. Selfridge: </a:t>
            </a:r>
            <a:r>
              <a:rPr lang="en-US" sz="7100" spc="-213">
                <a:solidFill>
                  <a:srgbClr val="254157"/>
                </a:solidFill>
                <a:latin typeface="Inter"/>
                <a:ea typeface="Inter"/>
                <a:cs typeface="Inter"/>
                <a:sym typeface="Inter"/>
              </a:rPr>
              <a:t>Looking at Legacy</a:t>
            </a:r>
          </a:p>
          <a:p>
            <a:pPr algn="l">
              <a:lnSpc>
                <a:spcPts val="9940"/>
              </a:lnSpc>
              <a:spcBef>
                <a:spcPct val="0"/>
              </a:spcBef>
            </a:pPr>
            <a:endParaRPr lang="en-US" sz="7100" spc="-213">
              <a:solidFill>
                <a:srgbClr val="254157"/>
              </a:solidFill>
              <a:latin typeface="Inter"/>
              <a:ea typeface="Inter"/>
              <a:cs typeface="Inter"/>
              <a:sym typeface="Inter"/>
            </a:endParaRPr>
          </a:p>
        </p:txBody>
      </p:sp>
      <p:pic>
        <p:nvPicPr>
          <p:cNvPr id="5" name="Picture 5" descr="Mr. Selfridge video. Click to open on YouTube.">
            <a:hlinkClick r:id="rId5" tooltip="Play Mr. Selfridge clip on YouTube"/>
          </p:cNvPr>
          <p:cNvPicPr>
            <a:picLocks noChangeAspect="1"/>
          </p:cNvPicPr>
          <p:nvPr/>
        </p:nvPicPr>
        <p:blipFill>
          <a:blip r:embed="rId6"/>
          <a:stretch>
            <a:fillRect/>
          </a:stretch>
        </p:blipFill>
        <p:spPr>
          <a:xfrm>
            <a:off x="4119885" y="3149869"/>
            <a:ext cx="11663705" cy="655571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6" name="Freeform 6"/>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8" name="TextBox 8"/>
          <p:cNvSpPr txBox="1"/>
          <p:nvPr/>
        </p:nvSpPr>
        <p:spPr>
          <a:xfrm>
            <a:off x="631299" y="2077795"/>
            <a:ext cx="11241782" cy="2109424"/>
          </a:xfrm>
          <a:prstGeom prst="rect">
            <a:avLst/>
          </a:prstGeom>
        </p:spPr>
        <p:txBody>
          <a:bodyPr lIns="0" tIns="0" rIns="0" bIns="0" rtlCol="0" anchor="t">
            <a:spAutoFit/>
          </a:bodyPr>
          <a:lstStyle/>
          <a:p>
            <a:pPr marL="0" lvl="0" indent="0" algn="l">
              <a:lnSpc>
                <a:spcPts val="5135"/>
              </a:lnSpc>
            </a:pPr>
            <a:r>
              <a:rPr lang="en-US" sz="6500" b="1" spc="-383" dirty="0">
                <a:solidFill>
                  <a:srgbClr val="254157"/>
                </a:solidFill>
                <a:latin typeface="Inter Bold"/>
                <a:ea typeface="Inter Bold"/>
                <a:cs typeface="Inter Bold"/>
                <a:sym typeface="Inter Bold"/>
              </a:rPr>
              <a:t>What caught your attention about this scene?</a:t>
            </a:r>
          </a:p>
          <a:p>
            <a:pPr marL="0" lvl="0" indent="0" algn="l">
              <a:lnSpc>
                <a:spcPts val="5135"/>
              </a:lnSpc>
            </a:pPr>
            <a:endParaRPr lang="en-US" sz="6500" b="1" spc="-383" dirty="0">
              <a:solidFill>
                <a:srgbClr val="254157"/>
              </a:solidFill>
              <a:latin typeface="Inter Bold"/>
              <a:ea typeface="Inter Bold"/>
              <a:cs typeface="Inter Bold"/>
              <a:sym typeface="Inter Bold"/>
            </a:endParaRPr>
          </a:p>
        </p:txBody>
      </p:sp>
      <p:pic>
        <p:nvPicPr>
          <p:cNvPr id="10" name="Picture 9">
            <a:extLst>
              <a:ext uri="{FF2B5EF4-FFF2-40B4-BE49-F238E27FC236}">
                <a16:creationId xmlns:a16="http://schemas.microsoft.com/office/drawing/2014/main" id="{EA09F7C2-0AEC-58FA-6D7E-858F6D71F2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 y="3869839"/>
            <a:ext cx="5216193" cy="5849590"/>
          </a:xfrm>
          <a:prstGeom prst="rect">
            <a:avLst/>
          </a:prstGeom>
        </p:spPr>
      </p:pic>
      <p:sp>
        <p:nvSpPr>
          <p:cNvPr id="30" name="Deeper question"/>
          <p:cNvSpPr txBox="1"/>
          <p:nvPr/>
        </p:nvSpPr>
        <p:spPr>
          <a:xfrm>
            <a:off x="6900000" y="4300000"/>
            <a:ext cx="10600000" cy="4200000"/>
          </a:xfrm>
          <a:prstGeom prst="rect">
            <a:avLst/>
          </a:prstGeom>
        </p:spPr>
        <p:txBody>
          <a:bodyPr wrap="square" lIns="0" tIns="0" rIns="0" bIns="0" rtlCol="0" anchor="t"/>
          <a:lstStyle/>
          <a:p>
            <a:pPr algn="l">
              <a:spcAft>
                <a:spcPts val="900"/>
              </a:spcAft>
            </a:pPr>
            <a:r>
              <a:rPr lang="en-US" sz="1500" b="1" spc="150">
                <a:solidFill>
                  <a:srgbClr val="254157"/>
                </a:solidFill>
                <a:latin typeface="Inter Bold"/>
                <a:ea typeface="Inter Bold"/>
                <a:cs typeface="Inter Bold"/>
                <a:sym typeface="Inter Bold"/>
              </a:rPr>
              <a:t>THE DEEPER QUESTION</a:t>
            </a:r>
          </a:p>
          <a:p>
            <a:pPr algn="l">
              <a:lnSpc>
                <a:spcPts val="4800"/>
              </a:lnSpc>
            </a:pPr>
            <a:r>
              <a:rPr lang="en-US" sz="4400" b="1">
                <a:solidFill>
                  <a:srgbClr val="2F6B4F"/>
                </a:solidFill>
                <a:latin typeface="Inter Bold"/>
                <a:ea typeface="Inter Bold"/>
                <a:cs typeface="Inter Bold"/>
                <a:sym typeface="Inter Bold"/>
              </a:rPr>
              <a:t>Who in your family can disagree with you about the business — and what happens to them when they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631299" y="2077795"/>
            <a:ext cx="17980008" cy="1352423"/>
          </a:xfrm>
          <a:prstGeom prst="rect">
            <a:avLst/>
          </a:prstGeom>
        </p:spPr>
        <p:txBody>
          <a:bodyPr lIns="0" tIns="0" rIns="0" bIns="0" rtlCol="0" anchor="t">
            <a:spAutoFit/>
          </a:bodyPr>
          <a:lstStyle/>
          <a:p>
            <a:pPr algn="l">
              <a:lnSpc>
                <a:spcPts val="5135"/>
              </a:lnSpc>
            </a:pPr>
            <a:r>
              <a:rPr lang="en-US" sz="6500" b="1" spc="-383">
                <a:solidFill>
                  <a:srgbClr val="254157"/>
                </a:solidFill>
                <a:latin typeface="Inter Bold"/>
                <a:ea typeface="Inter Bold"/>
                <a:cs typeface="Inter Bold"/>
                <a:sym typeface="Inter Bold"/>
              </a:rPr>
              <a:t>LESSON ONE:</a:t>
            </a:r>
          </a:p>
          <a:p>
            <a:pPr marL="0" lvl="0" indent="0" algn="l">
              <a:lnSpc>
                <a:spcPts val="4740"/>
              </a:lnSpc>
            </a:pPr>
            <a:r>
              <a:rPr lang="en-US" sz="6000" spc="-354">
                <a:solidFill>
                  <a:srgbClr val="254157"/>
                </a:solidFill>
                <a:latin typeface="Inter"/>
                <a:ea typeface="Inter"/>
                <a:cs typeface="Inter"/>
                <a:sym typeface="Inter"/>
              </a:rPr>
              <a:t>STORIES THAT SHAPED OUR FAMILY CULTURE</a:t>
            </a:r>
          </a:p>
        </p:txBody>
      </p:sp>
      <p:grpSp>
        <p:nvGrpSpPr>
          <p:cNvPr id="5" name="Group 5"/>
          <p:cNvGrpSpPr/>
          <p:nvPr/>
        </p:nvGrpSpPr>
        <p:grpSpPr>
          <a:xfrm>
            <a:off x="9144000" y="4018075"/>
            <a:ext cx="7066152" cy="5579857"/>
            <a:chOff x="0" y="0"/>
            <a:chExt cx="16230560" cy="12816622"/>
          </a:xfrm>
        </p:grpSpPr>
        <p:sp>
          <p:nvSpPr>
            <p:cNvPr id="6" name="Freeform 6" descr="Jason’s grandparents"/>
            <p:cNvSpPr/>
            <p:nvPr/>
          </p:nvSpPr>
          <p:spPr>
            <a:xfrm>
              <a:off x="0" y="0"/>
              <a:ext cx="16230600" cy="12816586"/>
            </a:xfrm>
            <a:custGeom>
              <a:avLst/>
              <a:gdLst/>
              <a:ahLst/>
              <a:cxnLst/>
              <a:rect l="l" t="t" r="r" b="b"/>
              <a:pathLst>
                <a:path w="16230600" h="12816586">
                  <a:moveTo>
                    <a:pt x="765744" y="0"/>
                  </a:moveTo>
                  <a:lnTo>
                    <a:pt x="15464856" y="0"/>
                  </a:lnTo>
                  <a:cubicBezTo>
                    <a:pt x="15887765" y="0"/>
                    <a:pt x="16230600" y="342835"/>
                    <a:pt x="16230600" y="765744"/>
                  </a:cubicBezTo>
                  <a:lnTo>
                    <a:pt x="16230600" y="12050842"/>
                  </a:lnTo>
                  <a:cubicBezTo>
                    <a:pt x="16230600" y="12473751"/>
                    <a:pt x="15887765" y="12816586"/>
                    <a:pt x="15464856" y="12816586"/>
                  </a:cubicBezTo>
                  <a:lnTo>
                    <a:pt x="765744" y="12816586"/>
                  </a:lnTo>
                  <a:cubicBezTo>
                    <a:pt x="342835" y="12816586"/>
                    <a:pt x="0" y="12473751"/>
                    <a:pt x="0" y="12050842"/>
                  </a:cubicBezTo>
                  <a:lnTo>
                    <a:pt x="0" y="765744"/>
                  </a:lnTo>
                  <a:cubicBezTo>
                    <a:pt x="0" y="342835"/>
                    <a:pt x="342835" y="0"/>
                    <a:pt x="765744" y="0"/>
                  </a:cubicBezTo>
                  <a:close/>
                </a:path>
              </a:pathLst>
            </a:custGeom>
            <a:blipFill>
              <a:blip r:embed="rId5"/>
              <a:stretch>
                <a:fillRect l="-14365" r="-9232"/>
              </a:stretch>
            </a:blipFill>
          </p:spPr>
          <p:txBody>
            <a:bodyPr/>
            <a:lstStyle/>
            <a:p>
              <a:endParaRPr lang="en-US"/>
            </a:p>
          </p:txBody>
        </p:sp>
      </p:grpSp>
      <p:sp>
        <p:nvSpPr>
          <p:cNvPr id="7" name="TextBox 7"/>
          <p:cNvSpPr txBox="1"/>
          <p:nvPr/>
        </p:nvSpPr>
        <p:spPr>
          <a:xfrm>
            <a:off x="1028700" y="5076825"/>
            <a:ext cx="7584046" cy="2702560"/>
          </a:xfrm>
          <a:prstGeom prst="rect">
            <a:avLst/>
          </a:prstGeom>
        </p:spPr>
        <p:txBody>
          <a:bodyPr lIns="0" tIns="0" rIns="0" bIns="0" rtlCol="0" anchor="t">
            <a:spAutoFit/>
          </a:bodyPr>
          <a:lstStyle/>
          <a:p>
            <a:pPr marL="669289" lvl="1" indent="-334645" algn="l">
              <a:lnSpc>
                <a:spcPts val="4339"/>
              </a:lnSpc>
              <a:buAutoNum type="arabicPeriod"/>
            </a:pPr>
            <a:r>
              <a:rPr lang="en-US" sz="3099" spc="-92">
                <a:solidFill>
                  <a:srgbClr val="000000"/>
                </a:solidFill>
                <a:latin typeface="Inter"/>
                <a:ea typeface="Inter"/>
                <a:cs typeface="Inter"/>
                <a:sym typeface="Inter"/>
              </a:rPr>
              <a:t>Hard Work &amp; Persistence</a:t>
            </a:r>
          </a:p>
          <a:p>
            <a:pPr marL="669289" lvl="1" indent="-334645" algn="l">
              <a:lnSpc>
                <a:spcPts val="4339"/>
              </a:lnSpc>
              <a:buAutoNum type="arabicPeriod"/>
            </a:pPr>
            <a:r>
              <a:rPr lang="en-US" sz="3099" spc="-92">
                <a:solidFill>
                  <a:srgbClr val="000000"/>
                </a:solidFill>
                <a:latin typeface="Inter"/>
                <a:ea typeface="Inter"/>
                <a:cs typeface="Inter"/>
                <a:sym typeface="Inter"/>
              </a:rPr>
              <a:t>Compassion and Philanthropy</a:t>
            </a:r>
          </a:p>
          <a:p>
            <a:pPr marL="669289" lvl="1" indent="-334645" algn="l">
              <a:lnSpc>
                <a:spcPts val="4339"/>
              </a:lnSpc>
              <a:buAutoNum type="arabicPeriod"/>
            </a:pPr>
            <a:r>
              <a:rPr lang="en-US" sz="3099" spc="-92">
                <a:solidFill>
                  <a:srgbClr val="000000"/>
                </a:solidFill>
                <a:latin typeface="Inter"/>
                <a:ea typeface="Inter"/>
                <a:cs typeface="Inter"/>
                <a:sym typeface="Inter"/>
              </a:rPr>
              <a:t>Candy Makes People Happy</a:t>
            </a:r>
          </a:p>
          <a:p>
            <a:pPr marL="669289" lvl="1" indent="-334645" algn="l">
              <a:lnSpc>
                <a:spcPts val="4339"/>
              </a:lnSpc>
              <a:buAutoNum type="arabicPeriod"/>
            </a:pPr>
            <a:r>
              <a:rPr lang="en-US" sz="3099" spc="-92">
                <a:solidFill>
                  <a:srgbClr val="000000"/>
                </a:solidFill>
                <a:latin typeface="Inter"/>
                <a:ea typeface="Inter"/>
                <a:cs typeface="Inter"/>
                <a:sym typeface="Inter"/>
              </a:rPr>
              <a:t>Faith and Rest</a:t>
            </a:r>
          </a:p>
          <a:p>
            <a:pPr marL="669289" lvl="1" indent="-334645" algn="l">
              <a:lnSpc>
                <a:spcPts val="4339"/>
              </a:lnSpc>
              <a:buAutoNum type="arabicPeriod"/>
            </a:pPr>
            <a:r>
              <a:rPr lang="en-US" sz="3099" spc="-92">
                <a:solidFill>
                  <a:srgbClr val="000000"/>
                </a:solidFill>
                <a:latin typeface="Inter"/>
                <a:ea typeface="Inter"/>
                <a:cs typeface="Inter"/>
                <a:sym typeface="Inter"/>
              </a:rPr>
              <a:t>Brandy &amp; a Cigar</a:t>
            </a:r>
          </a:p>
        </p:txBody>
      </p:sp>
      <p:sp>
        <p:nvSpPr>
          <p:cNvPr id="9" name="TextBox 9"/>
          <p:cNvSpPr txBox="1"/>
          <p:nvPr/>
        </p:nvSpPr>
        <p:spPr>
          <a:xfrm>
            <a:off x="1028700" y="8150000"/>
            <a:ext cx="7584046" cy="1000000"/>
          </a:xfrm>
          <a:prstGeom prst="rect">
            <a:avLst/>
          </a:prstGeom>
        </p:spPr>
        <p:txBody>
          <a:bodyPr lIns="0" tIns="0" rIns="0" bIns="0" rtlCol="0" anchor="t">
            <a:spAutoFit/>
          </a:bodyPr>
          <a:lstStyle/>
          <a:p>
            <a:pPr algn="l">
              <a:lnSpc>
                <a:spcPts val="3900"/>
              </a:lnSpc>
            </a:pPr>
            <a:r>
              <a:rPr lang="en-US" sz="3099" b="1" spc="-92">
                <a:solidFill>
                  <a:srgbClr val="2F6B4F"/>
                </a:solidFill>
                <a:latin typeface="Inter Bold"/>
                <a:ea typeface="Inter Bold"/>
                <a:cs typeface="Inter Bold"/>
                <a:sym typeface="Inter Bold"/>
              </a:rPr>
              <a:t>Gratitude</a:t>
            </a:r>
            <a:r>
              <a:rPr lang="en-US" sz="3099" spc="-92">
                <a:solidFill>
                  <a:srgbClr val="2F6B4F"/>
                </a:solidFill>
                <a:latin typeface="Inter"/>
                <a:ea typeface="Inter"/>
                <a:cs typeface="Inter"/>
                <a:sym typeface="Inter"/>
              </a:rPr>
              <a:t> for the generations that came before me.</a:t>
            </a:r>
          </a:p>
        </p:txBody>
      </p:sp>
      <p:sp>
        <p:nvSpPr>
          <p:cNvPr id="920"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1 OF 18</a:t>
            </a:r>
          </a:p>
        </p:txBody>
      </p:sp>
      <p:sp>
        <p:nvSpPr>
          <p:cNvPr id="921" name="Dot"/>
          <p:cNvSpPr/>
          <p:nvPr/>
        </p:nvSpPr>
        <p:spPr>
          <a:xfrm>
            <a:off x="14480000" y="1010000"/>
            <a:ext cx="110000" cy="110000"/>
          </a:xfrm>
          <a:prstGeom prst="ellipse">
            <a:avLst/>
          </a:prstGeom>
          <a:solidFill>
            <a:srgbClr val="254157"/>
          </a:solidFill>
          <a:ln w="9525">
            <a:solidFill>
              <a:srgbClr val="254157"/>
            </a:solidFill>
          </a:ln>
        </p:spPr>
        <p:txBody>
          <a:bodyPr/>
          <a:lstStyle/>
          <a:p>
            <a:endParaRPr lang="en-US"/>
          </a:p>
        </p:txBody>
      </p:sp>
      <p:sp>
        <p:nvSpPr>
          <p:cNvPr id="922"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923"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924"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925"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926"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927"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928"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929"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930"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931"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932"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933"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934"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935"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936"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937"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938" name="Dot"/>
          <p:cNvSpPr/>
          <p:nvPr/>
        </p:nvSpPr>
        <p:spPr>
          <a:xfrm>
            <a:off x="17540000" y="1010000"/>
            <a:ext cx="110000" cy="110000"/>
          </a:xfrm>
          <a:prstGeom prst="ellipse">
            <a:avLst/>
          </a:prstGeom>
          <a:noFill/>
          <a:ln w="9525">
            <a:solidFill>
              <a:srgbClr val="254157"/>
            </a:solidFill>
          </a:ln>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6200000" y="3950000"/>
            <a:ext cx="5800000" cy="5450000"/>
          </a:xfrm>
          <a:prstGeom prst="rect">
            <a:avLst/>
          </a:prstGeom>
        </p:spPr>
        <p:txBody>
          <a:bodyPr lIns="0" tIns="0" rIns="0" bIns="0" rtlCol="0" anchor="t">
            <a:spAutoFit/>
          </a:bodyPr>
          <a:lstStyle/>
          <a:p>
            <a:pPr marL="640080" indent="-640080" algn="l">
              <a:spcBef>
                <a:spcPts val="700"/>
              </a:spcBef>
              <a:buClr>
                <a:srgbClr val="254157"/>
              </a:buClr>
              <a:buFont typeface="Inter Bold"/>
              <a:buAutoNum type="arabicPeriod"/>
            </a:pPr>
            <a:r>
              <a:rPr lang="en-US" sz="2100" b="1">
                <a:solidFill>
                  <a:srgbClr val="254157"/>
                </a:solidFill>
                <a:latin typeface="Inter Bold"/>
                <a:ea typeface="Inter Bold"/>
                <a:cs typeface="Inter Bold"/>
                <a:sym typeface="Inter Bold"/>
              </a:rPr>
              <a:t>Desire peace. Never fight; respect all.</a:t>
            </a:r>
          </a:p>
          <a:p>
            <a:pPr marL="640080" indent="-640080" algn="l">
              <a:spcBef>
                <a:spcPts val="700"/>
              </a:spcBef>
              <a:buClr>
                <a:srgbClr val="254157"/>
              </a:buClr>
              <a:buFont typeface="Inter Bold"/>
              <a:buAutoNum type="arabicPeriod"/>
            </a:pPr>
            <a:r>
              <a:rPr lang="en-US" sz="2100">
                <a:solidFill>
                  <a:srgbClr val="000000"/>
                </a:solidFill>
                <a:latin typeface="Inter"/>
                <a:ea typeface="Inter"/>
                <a:cs typeface="Inter"/>
                <a:sym typeface="Inter"/>
              </a:rPr>
              <a:t>Keep faith; it brings a peaceful mind.</a:t>
            </a:r>
          </a:p>
          <a:p>
            <a:pPr marL="640080" indent="-640080" algn="l">
              <a:spcBef>
                <a:spcPts val="700"/>
              </a:spcBef>
              <a:buClr>
                <a:srgbClr val="254157"/>
              </a:buClr>
              <a:buFont typeface="Inter Bold"/>
              <a:buAutoNum type="arabicPeriod"/>
            </a:pPr>
            <a:r>
              <a:rPr lang="en-US" sz="2100">
                <a:solidFill>
                  <a:srgbClr val="000000"/>
                </a:solidFill>
                <a:latin typeface="Inter"/>
                <a:ea typeface="Inter"/>
                <a:cs typeface="Inter"/>
                <a:sym typeface="Inter"/>
              </a:rPr>
              <a:t>Be polite — the master first, then all.</a:t>
            </a:r>
          </a:p>
          <a:p>
            <a:pPr marL="640080" indent="-640080" algn="l">
              <a:spcBef>
                <a:spcPts val="700"/>
              </a:spcBef>
              <a:buClr>
                <a:srgbClr val="254157"/>
              </a:buClr>
              <a:buFont typeface="Inter Bold"/>
              <a:buAutoNum type="arabicPeriod"/>
            </a:pPr>
            <a:r>
              <a:rPr lang="en-US" sz="2100">
                <a:solidFill>
                  <a:srgbClr val="000000"/>
                </a:solidFill>
                <a:latin typeface="Inter"/>
                <a:ea typeface="Inter"/>
                <a:cs typeface="Inter"/>
                <a:sym typeface="Inter"/>
              </a:rPr>
              <a:t>Politeness governs young and old alike.</a:t>
            </a:r>
          </a:p>
          <a:p>
            <a:pPr marL="640080" indent="-640080" algn="l">
              <a:spcBef>
                <a:spcPts val="700"/>
              </a:spcBef>
              <a:buClr>
                <a:srgbClr val="254157"/>
              </a:buClr>
              <a:buFont typeface="Inter Bold"/>
              <a:buAutoNum type="arabicPeriod"/>
            </a:pPr>
            <a:r>
              <a:rPr lang="en-US" sz="2100">
                <a:solidFill>
                  <a:srgbClr val="000000"/>
                </a:solidFill>
                <a:latin typeface="Inter"/>
                <a:ea typeface="Inter"/>
                <a:cs typeface="Inter"/>
                <a:sym typeface="Inter"/>
              </a:rPr>
              <a:t>Virtue is the cause, fortune the effect.</a:t>
            </a:r>
          </a:p>
          <a:p>
            <a:pPr marL="640080" indent="-640080" algn="l">
              <a:spcBef>
                <a:spcPts val="700"/>
              </a:spcBef>
              <a:buClr>
                <a:srgbClr val="254157"/>
              </a:buClr>
              <a:buFont typeface="Inter Bold"/>
              <a:buAutoNum type="arabicPeriod"/>
            </a:pPr>
            <a:r>
              <a:rPr lang="en-US" sz="2100">
                <a:solidFill>
                  <a:srgbClr val="000000"/>
                </a:solidFill>
                <a:latin typeface="Inter"/>
                <a:ea typeface="Inter"/>
                <a:cs typeface="Inter"/>
                <a:sym typeface="Inter"/>
              </a:rPr>
              <a:t>Keep discipline, diligence, and order.</a:t>
            </a:r>
          </a:p>
          <a:p>
            <a:pPr marL="640080" indent="-640080" algn="l">
              <a:spcBef>
                <a:spcPts val="700"/>
              </a:spcBef>
              <a:buClr>
                <a:srgbClr val="254157"/>
              </a:buClr>
              <a:buFont typeface="Inter Bold"/>
              <a:buAutoNum type="arabicPeriod"/>
            </a:pPr>
            <a:r>
              <a:rPr lang="en-US" sz="2100">
                <a:solidFill>
                  <a:srgbClr val="000000"/>
                </a:solidFill>
                <a:latin typeface="Inter"/>
                <a:ea typeface="Inter"/>
                <a:cs typeface="Inter"/>
                <a:sym typeface="Inter"/>
              </a:rPr>
              <a:t>The right person in the right place.</a:t>
            </a:r>
          </a:p>
          <a:p>
            <a:pPr marL="640080" indent="-640080" algn="l">
              <a:spcBef>
                <a:spcPts val="700"/>
              </a:spcBef>
              <a:buClr>
                <a:srgbClr val="254157"/>
              </a:buClr>
              <a:buFont typeface="Inter Bold"/>
              <a:buAutoNum type="arabicPeriod"/>
            </a:pPr>
            <a:r>
              <a:rPr lang="en-US" sz="2100">
                <a:solidFill>
                  <a:srgbClr val="000000"/>
                </a:solidFill>
                <a:latin typeface="Inter"/>
                <a:ea typeface="Inter"/>
                <a:cs typeface="Inter"/>
                <a:sym typeface="Inter"/>
              </a:rPr>
              <a:t>Educate the children — body and mind.</a:t>
            </a:r>
          </a:p>
          <a:p>
            <a:pPr marL="640080" indent="-640080" algn="l">
              <a:spcBef>
                <a:spcPts val="700"/>
              </a:spcBef>
              <a:buClr>
                <a:srgbClr val="254157"/>
              </a:buClr>
              <a:buFont typeface="Inter Bold"/>
              <a:buAutoNum type="arabicPeriod"/>
            </a:pPr>
            <a:r>
              <a:rPr lang="en-US" sz="2100" b="1">
                <a:solidFill>
                  <a:srgbClr val="254157"/>
                </a:solidFill>
                <a:latin typeface="Inter Bold"/>
                <a:ea typeface="Inter Bold"/>
                <a:cs typeface="Inter Bold"/>
                <a:sym typeface="Inter Bold"/>
              </a:rPr>
              <a:t>Love all; a kind tongue keeps the peace.</a:t>
            </a:r>
          </a:p>
        </p:txBody>
      </p:sp>
      <p:sp>
        <p:nvSpPr>
          <p:cNvPr id="6" name="TextBox 6"/>
          <p:cNvSpPr txBox="1"/>
          <p:nvPr/>
        </p:nvSpPr>
        <p:spPr>
          <a:xfrm>
            <a:off x="12300000" y="3950000"/>
            <a:ext cx="5800000" cy="5450000"/>
          </a:xfrm>
          <a:prstGeom prst="rect">
            <a:avLst/>
          </a:prstGeom>
        </p:spPr>
        <p:txBody>
          <a:bodyPr lIns="0" tIns="0" rIns="0" bIns="0" rtlCol="0" anchor="t">
            <a:spAutoFit/>
          </a:bodyPr>
          <a:lstStyle/>
          <a:p>
            <a:pPr marL="640080" indent="-640080" algn="l">
              <a:spcBef>
                <a:spcPts val="700"/>
              </a:spcBef>
              <a:buClr>
                <a:srgbClr val="254157"/>
              </a:buClr>
              <a:buFont typeface="Inter Bold"/>
              <a:buAutoNum type="arabicPeriod" startAt="10"/>
            </a:pPr>
            <a:r>
              <a:rPr lang="en-US" sz="2100">
                <a:solidFill>
                  <a:srgbClr val="000000"/>
                </a:solidFill>
                <a:latin typeface="Inter"/>
                <a:ea typeface="Inter"/>
                <a:cs typeface="Inter"/>
                <a:sym typeface="Inter"/>
              </a:rPr>
              <a:t>Humble and diligent, as our forefathers.</a:t>
            </a:r>
          </a:p>
          <a:p>
            <a:pPr marL="640080" indent="-640080" algn="l">
              <a:spcBef>
                <a:spcPts val="700"/>
              </a:spcBef>
              <a:buClr>
                <a:srgbClr val="254157"/>
              </a:buClr>
              <a:buFont typeface="Inter Bold"/>
              <a:buAutoNum type="arabicPeriod" startAt="10"/>
            </a:pPr>
            <a:r>
              <a:rPr lang="en-US" sz="2100">
                <a:solidFill>
                  <a:srgbClr val="000000"/>
                </a:solidFill>
                <a:latin typeface="Inter"/>
                <a:ea typeface="Inter"/>
                <a:cs typeface="Inter"/>
                <a:sym typeface="Inter"/>
              </a:rPr>
              <a:t>Earn by sweat, not speculation.</a:t>
            </a:r>
          </a:p>
          <a:p>
            <a:pPr marL="640080" indent="-640080" algn="l">
              <a:spcBef>
                <a:spcPts val="700"/>
              </a:spcBef>
              <a:buClr>
                <a:srgbClr val="254157"/>
              </a:buClr>
              <a:buFont typeface="Inter Bold"/>
              <a:buAutoNum type="arabicPeriod" startAt="10"/>
            </a:pPr>
            <a:r>
              <a:rPr lang="en-US" sz="2100">
                <a:solidFill>
                  <a:srgbClr val="000000"/>
                </a:solidFill>
                <a:latin typeface="Inter"/>
                <a:ea typeface="Inter"/>
                <a:cs typeface="Inter"/>
                <a:sym typeface="Inter"/>
              </a:rPr>
              <a:t>Compete, but not to extremes.</a:t>
            </a:r>
          </a:p>
          <a:p>
            <a:pPr marL="640080" indent="-640080" algn="l">
              <a:spcBef>
                <a:spcPts val="700"/>
              </a:spcBef>
              <a:buClr>
                <a:srgbClr val="254157"/>
              </a:buClr>
              <a:buFont typeface="Inter Bold"/>
              <a:buAutoNum type="arabicPeriod" startAt="10"/>
            </a:pPr>
            <a:r>
              <a:rPr lang="en-US" sz="2100">
                <a:solidFill>
                  <a:srgbClr val="000000"/>
                </a:solidFill>
                <a:latin typeface="Inter"/>
                <a:ea typeface="Inter"/>
                <a:cs typeface="Inter"/>
                <a:sym typeface="Inter"/>
              </a:rPr>
              <a:t>Reward good service; correct mistakes.</a:t>
            </a:r>
          </a:p>
          <a:p>
            <a:pPr marL="640080" indent="-640080" algn="l">
              <a:spcBef>
                <a:spcPts val="700"/>
              </a:spcBef>
              <a:buClr>
                <a:srgbClr val="254157"/>
              </a:buClr>
              <a:buFont typeface="Inter Bold"/>
              <a:buAutoNum type="arabicPeriod" startAt="10"/>
            </a:pPr>
            <a:r>
              <a:rPr lang="en-US" sz="2100">
                <a:solidFill>
                  <a:srgbClr val="000000"/>
                </a:solidFill>
                <a:latin typeface="Inter"/>
                <a:ea typeface="Inter"/>
                <a:cs typeface="Inter"/>
                <a:sym typeface="Inter"/>
              </a:rPr>
              <a:t>Consult the family before any new venture.</a:t>
            </a:r>
          </a:p>
          <a:p>
            <a:pPr marL="640080" indent="-640080" algn="l">
              <a:spcBef>
                <a:spcPts val="700"/>
              </a:spcBef>
              <a:buClr>
                <a:srgbClr val="254157"/>
              </a:buClr>
              <a:buFont typeface="Inter Bold"/>
              <a:buAutoNum type="arabicPeriod" startAt="10"/>
            </a:pPr>
            <a:r>
              <a:rPr lang="en-US" sz="2100">
                <a:solidFill>
                  <a:srgbClr val="000000"/>
                </a:solidFill>
                <a:latin typeface="Inter"/>
                <a:ea typeface="Inter"/>
                <a:cs typeface="Inter"/>
                <a:sym typeface="Inter"/>
              </a:rPr>
              <a:t>No careless debt. You are not a bank.</a:t>
            </a:r>
          </a:p>
          <a:p>
            <a:pPr marL="640080" indent="-640080" algn="l">
              <a:spcBef>
                <a:spcPts val="700"/>
              </a:spcBef>
              <a:buClr>
                <a:srgbClr val="254157"/>
              </a:buClr>
              <a:buFont typeface="Inter Bold"/>
              <a:buAutoNum type="arabicPeriod" startAt="10"/>
            </a:pPr>
            <a:r>
              <a:rPr lang="en-US" sz="2100">
                <a:solidFill>
                  <a:srgbClr val="000000"/>
                </a:solidFill>
                <a:latin typeface="Inter"/>
                <a:ea typeface="Inter"/>
                <a:cs typeface="Inter"/>
                <a:sym typeface="Inter"/>
              </a:rPr>
              <a:t>Save — and give to society, unrewarded.</a:t>
            </a:r>
          </a:p>
          <a:p>
            <a:pPr marL="640080" indent="-640080" algn="l">
              <a:spcBef>
                <a:spcPts val="700"/>
              </a:spcBef>
              <a:buClr>
                <a:srgbClr val="254157"/>
              </a:buClr>
              <a:buFont typeface="Inter Bold"/>
              <a:buAutoNum type="arabicPeriod" startAt="10"/>
            </a:pPr>
            <a:r>
              <a:rPr lang="en-US" sz="2100" b="1">
                <a:solidFill>
                  <a:srgbClr val="254157"/>
                </a:solidFill>
                <a:latin typeface="Inter Bold"/>
                <a:ea typeface="Inter Bold"/>
                <a:cs typeface="Inter Bold"/>
                <a:sym typeface="Inter Bold"/>
              </a:rPr>
              <a:t>Never decide important affairs alone.</a:t>
            </a:r>
          </a:p>
        </p:txBody>
      </p:sp>
      <p:sp>
        <p:nvSpPr>
          <p:cNvPr id="7" name="TextBox 7"/>
          <p:cNvSpPr txBox="1"/>
          <p:nvPr/>
        </p:nvSpPr>
        <p:spPr>
          <a:xfrm>
            <a:off x="1180844" y="9500000"/>
            <a:ext cx="15800000" cy="400000"/>
          </a:xfrm>
          <a:prstGeom prst="rect">
            <a:avLst/>
          </a:prstGeom>
        </p:spPr>
        <p:txBody>
          <a:bodyPr lIns="0" tIns="0" rIns="0" bIns="0" rtlCol="0" anchor="t">
            <a:spAutoFit/>
          </a:bodyPr>
          <a:lstStyle/>
          <a:p>
            <a:pPr algn="l"/>
            <a:r>
              <a:rPr lang="en-US" sz="1500">
                <a:solidFill>
                  <a:srgbClr val="5B6B75"/>
                </a:solidFill>
                <a:latin typeface="Inter"/>
                <a:ea typeface="Inter"/>
                <a:cs typeface="Inter"/>
                <a:sym typeface="Inter"/>
              </a:rPr>
              <a:t>The Mogi family constitution, translated from Japanese and paraphrased here; full text in the notes. Articles 1, 9 and 17 are in bold.</a:t>
            </a:r>
          </a:p>
        </p:txBody>
      </p:sp>
      <p:sp>
        <p:nvSpPr>
          <p:cNvPr id="5" name="TextBox 5"/>
          <p:cNvSpPr txBox="1"/>
          <p:nvPr/>
        </p:nvSpPr>
        <p:spPr>
          <a:xfrm>
            <a:off x="631299" y="2068270"/>
            <a:ext cx="16768403" cy="738505"/>
          </a:xfrm>
          <a:prstGeom prst="rect">
            <a:avLst/>
          </a:prstGeom>
        </p:spPr>
        <p:txBody>
          <a:bodyPr lIns="0" tIns="0" rIns="0" bIns="0" rtlCol="0" anchor="t">
            <a:spAutoFit/>
          </a:bodyPr>
          <a:lstStyle/>
          <a:p>
            <a:pPr marL="0" lvl="0" indent="0" algn="l">
              <a:lnSpc>
                <a:spcPts val="5135"/>
              </a:lnSpc>
            </a:pPr>
            <a:r>
              <a:rPr lang="en-US" sz="6500" b="1" spc="-383">
                <a:solidFill>
                  <a:srgbClr val="254157"/>
                </a:solidFill>
                <a:latin typeface="Inter Bold"/>
                <a:ea typeface="Inter Bold"/>
                <a:cs typeface="Inter Bold"/>
                <a:sym typeface="Inter Bold"/>
              </a:rPr>
              <a:t>LESSON TWO: </a:t>
            </a:r>
            <a:r>
              <a:rPr lang="en-US" sz="6500" spc="-383">
                <a:solidFill>
                  <a:srgbClr val="254157"/>
                </a:solidFill>
                <a:latin typeface="Inter"/>
                <a:ea typeface="Inter"/>
                <a:cs typeface="Inter"/>
                <a:sym typeface="Inter"/>
              </a:rPr>
              <a:t>THE POWER OF A FAMILY CONSTITUTION</a:t>
            </a:r>
          </a:p>
        </p:txBody>
      </p:sp>
      <p:sp>
        <p:nvSpPr>
          <p:cNvPr id="958"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2 OF 18</a:t>
            </a:r>
          </a:p>
        </p:txBody>
      </p:sp>
      <p:sp>
        <p:nvSpPr>
          <p:cNvPr id="959"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960" name="Dot"/>
          <p:cNvSpPr/>
          <p:nvPr/>
        </p:nvSpPr>
        <p:spPr>
          <a:xfrm>
            <a:off x="14660000" y="1010000"/>
            <a:ext cx="110000" cy="110000"/>
          </a:xfrm>
          <a:prstGeom prst="ellipse">
            <a:avLst/>
          </a:prstGeom>
          <a:solidFill>
            <a:srgbClr val="254157"/>
          </a:solidFill>
          <a:ln w="9525">
            <a:solidFill>
              <a:srgbClr val="254157"/>
            </a:solidFill>
          </a:ln>
        </p:spPr>
        <p:txBody>
          <a:bodyPr/>
          <a:lstStyle/>
          <a:p>
            <a:endParaRPr lang="en-US"/>
          </a:p>
        </p:txBody>
      </p:sp>
      <p:sp>
        <p:nvSpPr>
          <p:cNvPr id="961"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962"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963"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964"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965"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966"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967"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968"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969"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970"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971"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972"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973"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974"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975"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976" name="Dot"/>
          <p:cNvSpPr/>
          <p:nvPr/>
        </p:nvSpPr>
        <p:spPr>
          <a:xfrm>
            <a:off x="17540000" y="1010000"/>
            <a:ext cx="110000" cy="110000"/>
          </a:xfrm>
          <a:prstGeom prst="ellipse">
            <a:avLst/>
          </a:prstGeom>
          <a:noFill/>
          <a:ln w="9525">
            <a:solidFill>
              <a:srgbClr val="254157"/>
            </a:solidFill>
          </a:ln>
        </p:spPr>
        <p:txBody>
          <a:bodyPr/>
          <a:lstStyle/>
          <a:p>
            <a:endParaRPr lang="en-US"/>
          </a:p>
        </p:txBody>
      </p:sp>
      <p:grpSp>
        <p:nvGrpSpPr>
          <p:cNvPr id="40" name="Kikkoman photo"/>
          <p:cNvGrpSpPr/>
          <p:nvPr/>
        </p:nvGrpSpPr>
        <p:grpSpPr>
          <a:xfrm>
            <a:off x="1180844" y="3950000"/>
            <a:ext cx="4600000" cy="3610000"/>
            <a:chOff x="0" y="0"/>
            <a:chExt cx="10132232" cy="7952213"/>
          </a:xfrm>
        </p:grpSpPr>
        <p:sp>
          <p:nvSpPr>
            <p:cNvPr id="41" name="Kikkoman picture"/>
            <p:cNvSpPr/>
            <p:nvPr/>
          </p:nvSpPr>
          <p:spPr>
            <a:xfrm>
              <a:off x="0" y="0"/>
              <a:ext cx="10132187" cy="7952205"/>
            </a:xfrm>
            <a:custGeom>
              <a:avLst/>
              <a:gdLst/>
              <a:ahLst/>
              <a:cxnLst/>
              <a:rect l="l" t="t" r="r" b="b"/>
              <a:pathLst>
                <a:path w="10132187" h="7952205">
                  <a:moveTo>
                    <a:pt x="419100" y="0"/>
                  </a:moveTo>
                  <a:lnTo>
                    <a:pt x="9713087" y="0"/>
                  </a:lnTo>
                  <a:cubicBezTo>
                    <a:pt x="9824239" y="0"/>
                    <a:pt x="9930839" y="44155"/>
                    <a:pt x="10009436" y="122752"/>
                  </a:cubicBezTo>
                  <a:cubicBezTo>
                    <a:pt x="10088032" y="201348"/>
                    <a:pt x="10132187" y="307948"/>
                    <a:pt x="10132187" y="419100"/>
                  </a:cubicBezTo>
                  <a:lnTo>
                    <a:pt x="10132187" y="7533105"/>
                  </a:lnTo>
                  <a:cubicBezTo>
                    <a:pt x="10132187" y="7764568"/>
                    <a:pt x="9944550" y="7952205"/>
                    <a:pt x="9713087" y="7952205"/>
                  </a:cubicBezTo>
                  <a:lnTo>
                    <a:pt x="419100" y="7952205"/>
                  </a:lnTo>
                  <a:cubicBezTo>
                    <a:pt x="187637" y="7952205"/>
                    <a:pt x="0" y="7764568"/>
                    <a:pt x="0" y="7533105"/>
                  </a:cubicBezTo>
                  <a:lnTo>
                    <a:pt x="0" y="419100"/>
                  </a:lnTo>
                  <a:cubicBezTo>
                    <a:pt x="0" y="187637"/>
                    <a:pt x="187637" y="0"/>
                    <a:pt x="419100" y="0"/>
                  </a:cubicBezTo>
                  <a:close/>
                </a:path>
              </a:pathLst>
            </a:custGeom>
            <a:blipFill>
              <a:blip r:embed="rId5"/>
              <a:stretch>
                <a:fillRect l="-2149" r="-2149"/>
              </a:stretch>
            </a:blipFill>
          </p:spPr>
          <p:txBody>
            <a:bodyPr/>
            <a:lstStyle/>
            <a:p>
              <a:endParaRPr lang="en-US"/>
            </a:p>
          </p:txBody>
        </p:sp>
      </p:grpSp>
      <p:sp>
        <p:nvSpPr>
          <p:cNvPr id="42" name="Kikkoman caption"/>
          <p:cNvSpPr txBox="1"/>
          <p:nvPr/>
        </p:nvSpPr>
        <p:spPr>
          <a:xfrm>
            <a:off x="1180844" y="7750000"/>
            <a:ext cx="4600000" cy="1600000"/>
          </a:xfrm>
          <a:prstGeom prst="rect">
            <a:avLst/>
          </a:prstGeom>
        </p:spPr>
        <p:txBody>
          <a:bodyPr wrap="square" lIns="0" tIns="0" rIns="0" bIns="0" rtlCol="0" anchor="t"/>
          <a:lstStyle/>
          <a:p>
            <a:pPr algn="l">
              <a:lnSpc>
                <a:spcPts val="1900"/>
              </a:lnSpc>
            </a:pPr>
            <a:r>
              <a:rPr lang="en-US" sz="1600" i="1">
                <a:solidFill>
                  <a:srgbClr val="5B6B75"/>
                </a:solidFill>
                <a:latin typeface="Inter Italics"/>
                <a:ea typeface="Inter Italics"/>
                <a:cs typeface="Inter Italics"/>
                <a:sym typeface="Inter Italics"/>
              </a:rPr>
              <a:t>Kikkoman: the Mogi family has made soy sauce in Noda, Japan, since the 1600s. Its family constitution is seventeen articles long. Three of them, in bold, are the whole talk.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1180844" y="3250000"/>
            <a:ext cx="15800000" cy="6100000"/>
          </a:xfrm>
          <a:prstGeom prst="rect">
            <a:avLst/>
          </a:prstGeom>
        </p:spPr>
        <p:txBody>
          <a:bodyPr lIns="0" tIns="0" rIns="0" bIns="0" rtlCol="0" anchor="t">
            <a:spAutoFit/>
          </a:bodyPr>
          <a:lstStyle/>
          <a:p>
            <a:pPr algn="l">
              <a:lnSpc>
                <a:spcPts val="4430"/>
              </a:lnSpc>
              <a:spcBef>
                <a:spcPts val="600"/>
              </a:spcBef>
            </a:pPr>
            <a:r>
              <a:rPr lang="en-US" sz="4100" b="1">
                <a:solidFill>
                  <a:srgbClr val="000000"/>
                </a:solidFill>
                <a:latin typeface="Inter Bold"/>
                <a:ea typeface="Inter Bold"/>
                <a:cs typeface="Inter Bold"/>
                <a:sym typeface="Inter Bold"/>
              </a:rPr>
              <a:t>Grandpa Harry’s way</a:t>
            </a:r>
          </a:p>
          <a:p>
            <a:pPr algn="l">
              <a:lnSpc>
                <a:spcPts val="3000"/>
              </a:lnSpc>
            </a:pPr>
            <a:r>
              <a:rPr lang="en-US" sz="2800">
                <a:solidFill>
                  <a:srgbClr val="000000"/>
                </a:solidFill>
                <a:latin typeface="Inter"/>
                <a:ea typeface="Inter"/>
                <a:cs typeface="Inter"/>
                <a:sym typeface="Inter"/>
              </a:rPr>
              <a:t>He’d send me into our own warehouse for product, have me sell it, and bring the cash home. Relationships first; paperwork later.</a:t>
            </a:r>
          </a:p>
          <a:p>
            <a:pPr algn="l">
              <a:lnSpc>
                <a:spcPts val="4430"/>
              </a:lnSpc>
              <a:spcBef>
                <a:spcPts val="600"/>
              </a:spcBef>
            </a:pPr>
            <a:r>
              <a:rPr lang="en-US" sz="4100" b="1">
                <a:solidFill>
                  <a:srgbClr val="000000"/>
                </a:solidFill>
                <a:latin typeface="Inter Bold"/>
                <a:ea typeface="Inter Bold"/>
                <a:cs typeface="Inter Bold"/>
                <a:sym typeface="Inter Bold"/>
              </a:rPr>
              <a:t>Dad’s way</a:t>
            </a:r>
          </a:p>
          <a:p>
            <a:pPr algn="l">
              <a:lnSpc>
                <a:spcPts val="3000"/>
              </a:lnSpc>
            </a:pPr>
            <a:r>
              <a:rPr lang="en-US" sz="2800">
                <a:solidFill>
                  <a:srgbClr val="000000"/>
                </a:solidFill>
                <a:latin typeface="Inter"/>
                <a:ea typeface="Inter"/>
                <a:cs typeface="Inter"/>
                <a:sym typeface="Inter"/>
              </a:rPr>
              <a:t>An accountant: every case counted, every dollar through the books. The cash drove him crazy.</a:t>
            </a:r>
          </a:p>
          <a:p>
            <a:pPr algn="l">
              <a:lnSpc>
                <a:spcPts val="4430"/>
              </a:lnSpc>
              <a:spcBef>
                <a:spcPts val="600"/>
              </a:spcBef>
            </a:pPr>
            <a:r>
              <a:rPr lang="en-US" sz="4100" b="1">
                <a:solidFill>
                  <a:srgbClr val="000000"/>
                </a:solidFill>
                <a:latin typeface="Inter Bold"/>
                <a:ea typeface="Inter Bold"/>
                <a:cs typeface="Inter Bold"/>
                <a:sym typeface="Inter Bold"/>
              </a:rPr>
              <a:t>The day it blew up</a:t>
            </a:r>
          </a:p>
          <a:p>
            <a:pPr algn="l">
              <a:lnSpc>
                <a:spcPts val="3000"/>
              </a:lnSpc>
            </a:pPr>
            <a:r>
              <a:rPr lang="en-US" sz="2800">
                <a:solidFill>
                  <a:srgbClr val="000000"/>
                </a:solidFill>
                <a:latin typeface="Inter"/>
                <a:ea typeface="Inter"/>
                <a:cs typeface="Inter"/>
                <a:sym typeface="Inter"/>
              </a:rPr>
              <a:t>Grandpa asked me to load product into his car. Dad caught me — and yelled at Grandpa, not at me.</a:t>
            </a:r>
          </a:p>
          <a:p>
            <a:pPr algn="l">
              <a:lnSpc>
                <a:spcPts val="3770"/>
              </a:lnSpc>
              <a:spcBef>
                <a:spcPts val="900"/>
              </a:spcBef>
            </a:pPr>
            <a:r>
              <a:rPr lang="en-US" sz="3500">
                <a:solidFill>
                  <a:srgbClr val="2F6B4F"/>
                </a:solidFill>
                <a:latin typeface="Inter"/>
                <a:ea typeface="Inter"/>
                <a:cs typeface="Inter"/>
                <a:sym typeface="Inter"/>
              </a:rPr>
              <a:t>They never agreed about the car. </a:t>
            </a:r>
            <a:r>
              <a:rPr lang="en-US" sz="3500" b="1">
                <a:solidFill>
                  <a:srgbClr val="2F6B4F"/>
                </a:solidFill>
                <a:latin typeface="Inter Bold"/>
                <a:ea typeface="Inter Bold"/>
                <a:cs typeface="Inter Bold"/>
                <a:sym typeface="Inter Bold"/>
              </a:rPr>
              <a:t>They learned how to argue about it.</a:t>
            </a:r>
          </a:p>
          <a:p>
            <a:pPr algn="l">
              <a:lnSpc>
                <a:spcPts val="3000"/>
              </a:lnSpc>
            </a:pPr>
            <a:r>
              <a:rPr lang="en-US" sz="2600" b="1">
                <a:solidFill>
                  <a:srgbClr val="254157"/>
                </a:solidFill>
                <a:latin typeface="Inter Bold"/>
                <a:ea typeface="Inter Bold"/>
                <a:cs typeface="Inter Bold"/>
                <a:sym typeface="Inter Bold"/>
              </a:rPr>
              <a:t>The model — </a:t>
            </a:r>
            <a:r>
              <a:rPr lang="en-US" sz="2600" i="1">
                <a:solidFill>
                  <a:srgbClr val="000000"/>
                </a:solidFill>
                <a:latin typeface="Inter Italics"/>
                <a:ea typeface="Inter Italics"/>
                <a:cs typeface="Inter Italics"/>
                <a:sym typeface="Inter Italics"/>
              </a:rPr>
              <a:t>“Successors should enter into comprehensive discussions with their parents to develop agreed-upon systems to cope with differing management styles and the inevitable differences of opinion.”</a:t>
            </a:r>
            <a:r>
              <a:rPr lang="en-US" sz="2600">
                <a:solidFill>
                  <a:srgbClr val="5B6B75"/>
                </a:solidFill>
                <a:latin typeface="Inter"/>
                <a:ea typeface="Inter"/>
                <a:cs typeface="Inter"/>
                <a:sym typeface="Inter"/>
              </a:rPr>
              <a:t> Willem van Eeghen, 14th generation, Van Eeghen, est. 1662</a:t>
            </a:r>
          </a:p>
        </p:txBody>
      </p:sp>
      <p:sp>
        <p:nvSpPr>
          <p:cNvPr id="5" name="TextBox 5"/>
          <p:cNvSpPr txBox="1"/>
          <p:nvPr/>
        </p:nvSpPr>
        <p:spPr>
          <a:xfrm>
            <a:off x="631299" y="2068270"/>
            <a:ext cx="16768403" cy="738505"/>
          </a:xfrm>
          <a:prstGeom prst="rect">
            <a:avLst/>
          </a:prstGeom>
        </p:spPr>
        <p:txBody>
          <a:bodyPr lIns="0" tIns="0" rIns="0" bIns="0" rtlCol="0" anchor="t">
            <a:spAutoFit/>
          </a:bodyPr>
          <a:lstStyle/>
          <a:p>
            <a:pPr marL="0" lvl="0" indent="0" algn="l">
              <a:lnSpc>
                <a:spcPts val="5135"/>
              </a:lnSpc>
            </a:pPr>
            <a:r>
              <a:rPr lang="en-US" sz="6500" b="1" spc="-383">
                <a:solidFill>
                  <a:srgbClr val="254157"/>
                </a:solidFill>
                <a:latin typeface="Inter Bold"/>
                <a:ea typeface="Inter Bold"/>
                <a:cs typeface="Inter Bold"/>
                <a:sym typeface="Inter Bold"/>
              </a:rPr>
              <a:t>LESSON THREE: </a:t>
            </a:r>
            <a:r>
              <a:rPr lang="en-US" sz="6500" spc="-383">
                <a:solidFill>
                  <a:srgbClr val="254157"/>
                </a:solidFill>
                <a:latin typeface="Inter"/>
                <a:ea typeface="Inter"/>
                <a:cs typeface="Inter"/>
                <a:sym typeface="Inter"/>
              </a:rPr>
              <a:t>AGREE ON HOW TO FIGHT</a:t>
            </a:r>
          </a:p>
        </p:txBody>
      </p:sp>
      <p:sp>
        <p:nvSpPr>
          <p:cNvPr id="7" name="TextBox 7"/>
          <p:cNvSpPr txBox="1"/>
          <p:nvPr/>
        </p:nvSpPr>
        <p:spPr>
          <a:xfrm>
            <a:off x="1180844" y="9520000"/>
            <a:ext cx="15800000" cy="500000"/>
          </a:xfrm>
          <a:prstGeom prst="rect">
            <a:avLst/>
          </a:prstGeom>
        </p:spPr>
        <p:txBody>
          <a:bodyPr lIns="0" tIns="0" rIns="0" bIns="0" rtlCol="0" anchor="t">
            <a:spAutoFit/>
          </a:bodyPr>
          <a:lstStyle/>
          <a:p>
            <a:pPr algn="l"/>
            <a:r>
              <a:rPr lang="en-US" sz="1500">
                <a:solidFill>
                  <a:srgbClr val="5B6B75"/>
                </a:solidFill>
                <a:latin typeface="Inter"/>
                <a:ea typeface="Inter"/>
                <a:cs typeface="Inter"/>
                <a:sym typeface="Inter"/>
              </a:rPr>
              <a:t>Source: O’Hara, W. T. (2004). Centuries of Success: Lessons from the World’s Most Enduring Family Businesses. Adams Media.</a:t>
            </a:r>
          </a:p>
        </p:txBody>
      </p:sp>
      <p:sp>
        <p:nvSpPr>
          <p:cNvPr id="977"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3 OF 18</a:t>
            </a:r>
          </a:p>
        </p:txBody>
      </p:sp>
      <p:sp>
        <p:nvSpPr>
          <p:cNvPr id="978"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979"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980" name="Dot"/>
          <p:cNvSpPr/>
          <p:nvPr/>
        </p:nvSpPr>
        <p:spPr>
          <a:xfrm>
            <a:off x="14840000" y="1010000"/>
            <a:ext cx="110000" cy="110000"/>
          </a:xfrm>
          <a:prstGeom prst="ellipse">
            <a:avLst/>
          </a:prstGeom>
          <a:solidFill>
            <a:srgbClr val="254157"/>
          </a:solidFill>
          <a:ln w="9525">
            <a:solidFill>
              <a:srgbClr val="254157"/>
            </a:solidFill>
          </a:ln>
        </p:spPr>
        <p:txBody>
          <a:bodyPr/>
          <a:lstStyle/>
          <a:p>
            <a:endParaRPr lang="en-US"/>
          </a:p>
        </p:txBody>
      </p:sp>
      <p:sp>
        <p:nvSpPr>
          <p:cNvPr id="981"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982"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983"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984"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985"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986"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987"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988"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989"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990"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991"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992"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993"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994"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995" name="Dot"/>
          <p:cNvSpPr/>
          <p:nvPr/>
        </p:nvSpPr>
        <p:spPr>
          <a:xfrm>
            <a:off x="17540000" y="1010000"/>
            <a:ext cx="110000" cy="110000"/>
          </a:xfrm>
          <a:prstGeom prst="ellipse">
            <a:avLst/>
          </a:prstGeom>
          <a:noFill/>
          <a:ln w="9525">
            <a:solidFill>
              <a:srgbClr val="254157"/>
            </a:solidFill>
          </a:ln>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631299" y="2077795"/>
            <a:ext cx="16768403" cy="773176"/>
          </a:xfrm>
          <a:prstGeom prst="rect">
            <a:avLst/>
          </a:prstGeom>
        </p:spPr>
        <p:txBody>
          <a:bodyPr lIns="0" tIns="0" rIns="0" bIns="0" rtlCol="0" anchor="t">
            <a:spAutoFit/>
          </a:bodyPr>
          <a:lstStyle/>
          <a:p>
            <a:pPr marL="0" lvl="0" indent="0" algn="l">
              <a:lnSpc>
                <a:spcPts val="5135"/>
              </a:lnSpc>
            </a:pPr>
            <a:r>
              <a:rPr lang="en-US" sz="6500" b="1" spc="-383">
                <a:solidFill>
                  <a:srgbClr val="254157"/>
                </a:solidFill>
                <a:latin typeface="Inter Bold"/>
                <a:ea typeface="Inter Bold"/>
                <a:cs typeface="Inter Bold"/>
                <a:sym typeface="Inter Bold"/>
              </a:rPr>
              <a:t>LESSON FOUR: </a:t>
            </a:r>
            <a:r>
              <a:rPr lang="en-US" sz="6500" spc="-383">
                <a:solidFill>
                  <a:srgbClr val="254157"/>
                </a:solidFill>
                <a:latin typeface="Inter"/>
                <a:ea typeface="Inter"/>
                <a:cs typeface="Inter"/>
                <a:sym typeface="Inter"/>
              </a:rPr>
              <a:t>THE FOUR-ROOM MODEL</a:t>
            </a:r>
          </a:p>
        </p:txBody>
      </p:sp>
      <p:grpSp>
        <p:nvGrpSpPr>
          <p:cNvPr id="5" name="Group 5"/>
          <p:cNvGrpSpPr/>
          <p:nvPr/>
        </p:nvGrpSpPr>
        <p:grpSpPr>
          <a:xfrm>
            <a:off x="8287550" y="3485254"/>
            <a:ext cx="10149243" cy="6801746"/>
            <a:chOff x="0" y="0"/>
            <a:chExt cx="16062358" cy="10764554"/>
          </a:xfrm>
        </p:grpSpPr>
        <p:sp>
          <p:nvSpPr>
            <p:cNvPr id="6" name="Freeform 6" descr="Juggling Competing Priorities as a Private Business Owner"/>
            <p:cNvSpPr/>
            <p:nvPr/>
          </p:nvSpPr>
          <p:spPr>
            <a:xfrm>
              <a:off x="0" y="0"/>
              <a:ext cx="16062398" cy="10764524"/>
            </a:xfrm>
            <a:custGeom>
              <a:avLst/>
              <a:gdLst/>
              <a:ahLst/>
              <a:cxnLst/>
              <a:rect l="l" t="t" r="r" b="b"/>
              <a:pathLst>
                <a:path w="16062398" h="10764524">
                  <a:moveTo>
                    <a:pt x="0" y="0"/>
                  </a:moveTo>
                  <a:lnTo>
                    <a:pt x="16062398" y="0"/>
                  </a:lnTo>
                  <a:lnTo>
                    <a:pt x="16062398" y="10764524"/>
                  </a:lnTo>
                  <a:lnTo>
                    <a:pt x="0" y="10764524"/>
                  </a:lnTo>
                  <a:lnTo>
                    <a:pt x="0" y="0"/>
                  </a:lnTo>
                  <a:close/>
                </a:path>
              </a:pathLst>
            </a:custGeom>
            <a:blipFill>
              <a:blip r:embed="rId5"/>
              <a:stretch>
                <a:fillRect t="-8914" r="-595" b="-9087"/>
              </a:stretch>
            </a:blipFill>
          </p:spPr>
          <p:txBody>
            <a:bodyPr/>
            <a:lstStyle/>
            <a:p>
              <a:endParaRPr lang="en-US"/>
            </a:p>
          </p:txBody>
        </p:sp>
      </p:grpSp>
      <p:sp>
        <p:nvSpPr>
          <p:cNvPr id="7" name="TextBox 7"/>
          <p:cNvSpPr txBox="1"/>
          <p:nvPr/>
        </p:nvSpPr>
        <p:spPr>
          <a:xfrm>
            <a:off x="1028700" y="3300000"/>
            <a:ext cx="6900000" cy="6300000"/>
          </a:xfrm>
          <a:prstGeom prst="rect">
            <a:avLst/>
          </a:prstGeom>
        </p:spPr>
        <p:txBody>
          <a:bodyPr lIns="0" tIns="0" rIns="0" bIns="0" rtlCol="0" anchor="t">
            <a:spAutoFit/>
          </a:bodyPr>
          <a:lstStyle/>
          <a:p>
            <a:pPr algn="l">
              <a:lnSpc>
                <a:spcPts val="3250"/>
              </a:lnSpc>
              <a:spcBef>
                <a:spcPts val="600"/>
              </a:spcBef>
            </a:pPr>
            <a:r>
              <a:rPr lang="en-US" sz="3000" b="1">
                <a:solidFill>
                  <a:srgbClr val="000000"/>
                </a:solidFill>
                <a:latin typeface="Inter Bold"/>
                <a:ea typeface="Inter Bold"/>
                <a:cs typeface="Inter Bold"/>
                <a:sym typeface="Inter Bold"/>
              </a:rPr>
              <a:t>My orientation, 2009</a:t>
            </a:r>
          </a:p>
          <a:p>
            <a:pPr algn="l">
              <a:lnSpc>
                <a:spcPts val="2300"/>
              </a:lnSpc>
            </a:pPr>
            <a:r>
              <a:rPr lang="en-US" sz="2100">
                <a:solidFill>
                  <a:srgbClr val="000000"/>
                </a:solidFill>
                <a:latin typeface="Inter"/>
                <a:ea typeface="Inter"/>
                <a:cs typeface="Inter"/>
                <a:sym typeface="Inter"/>
              </a:rPr>
              <a:t>I came home to Hill &amp; Markes, and my first assignment was not sales. It was keeping my uncle from suing my father.</a:t>
            </a:r>
          </a:p>
          <a:p>
            <a:pPr algn="l">
              <a:lnSpc>
                <a:spcPts val="3250"/>
              </a:lnSpc>
              <a:spcBef>
                <a:spcPts val="600"/>
              </a:spcBef>
            </a:pPr>
            <a:r>
              <a:rPr lang="en-US" sz="3000" b="1">
                <a:solidFill>
                  <a:srgbClr val="000000"/>
                </a:solidFill>
                <a:latin typeface="Inter Bold"/>
                <a:ea typeface="Inter Bold"/>
                <a:cs typeface="Inter Bold"/>
                <a:sym typeface="Inter Bold"/>
              </a:rPr>
              <a:t>Ron</a:t>
            </a:r>
          </a:p>
          <a:p>
            <a:pPr algn="l">
              <a:lnSpc>
                <a:spcPts val="2300"/>
              </a:lnSpc>
            </a:pPr>
            <a:r>
              <a:rPr lang="en-US" sz="2100">
                <a:solidFill>
                  <a:srgbClr val="000000"/>
                </a:solidFill>
                <a:latin typeface="Inter"/>
                <a:ea typeface="Inter"/>
                <a:cs typeface="Inter"/>
                <a:sym typeface="Inter"/>
              </a:rPr>
              <a:t>Ron Reece, our family advisor, did not pick a side. He walked the owners into the owner room:</a:t>
            </a:r>
          </a:p>
          <a:p>
            <a:pPr marL="417577" lvl="1" indent="-208789" algn="l">
              <a:lnSpc>
                <a:spcPts val="2300"/>
              </a:lnSpc>
              <a:buFont typeface="Arial"/>
              <a:buChar char="•"/>
            </a:pPr>
            <a:r>
              <a:rPr lang="en-US" sz="2100" b="1">
                <a:solidFill>
                  <a:srgbClr val="000000"/>
                </a:solidFill>
                <a:latin typeface="Inter Bold"/>
                <a:ea typeface="Inter Bold"/>
                <a:cs typeface="Inter Bold"/>
                <a:sym typeface="Inter Bold"/>
              </a:rPr>
              <a:t>A distribution policy. </a:t>
            </a:r>
            <a:r>
              <a:rPr lang="en-US" sz="2100">
                <a:solidFill>
                  <a:srgbClr val="000000"/>
                </a:solidFill>
                <a:latin typeface="Inter"/>
                <a:ea typeface="Inter"/>
                <a:cs typeface="Inter"/>
                <a:sym typeface="Inter"/>
              </a:rPr>
              <a:t>In a good year, owners get dividends — not bonuses.</a:t>
            </a:r>
          </a:p>
          <a:p>
            <a:pPr marL="417577" lvl="1" indent="-208789" algn="l">
              <a:lnSpc>
                <a:spcPts val="2300"/>
              </a:lnSpc>
              <a:buFont typeface="Arial"/>
              <a:buChar char="•"/>
            </a:pPr>
            <a:r>
              <a:rPr lang="en-US" sz="2100" b="1">
                <a:solidFill>
                  <a:srgbClr val="000000"/>
                </a:solidFill>
                <a:latin typeface="Inter Bold"/>
                <a:ea typeface="Inter Bold"/>
                <a:cs typeface="Inter Bold"/>
                <a:sym typeface="Inter Bold"/>
              </a:rPr>
              <a:t>Pay for the job. </a:t>
            </a:r>
            <a:r>
              <a:rPr lang="en-US" sz="2100">
                <a:solidFill>
                  <a:srgbClr val="000000"/>
                </a:solidFill>
                <a:latin typeface="Inter"/>
                <a:ea typeface="Inter"/>
                <a:cs typeface="Inter"/>
                <a:sym typeface="Inter"/>
              </a:rPr>
              <a:t>Family in the business earn market pay for the job they actually do.</a:t>
            </a:r>
          </a:p>
          <a:p>
            <a:pPr algn="l">
              <a:lnSpc>
                <a:spcPts val="2800"/>
              </a:lnSpc>
              <a:spcBef>
                <a:spcPts val="900"/>
              </a:spcBef>
            </a:pPr>
            <a:r>
              <a:rPr lang="en-US" sz="2600">
                <a:solidFill>
                  <a:srgbClr val="2F6B4F"/>
                </a:solidFill>
                <a:latin typeface="Inter"/>
                <a:ea typeface="Inter"/>
                <a:cs typeface="Inter"/>
                <a:sym typeface="Inter"/>
              </a:rPr>
              <a:t>They were shouting from different rooms. </a:t>
            </a:r>
            <a:r>
              <a:rPr lang="en-US" sz="2600" b="1">
                <a:solidFill>
                  <a:srgbClr val="2F6B4F"/>
                </a:solidFill>
                <a:latin typeface="Inter Bold"/>
                <a:ea typeface="Inter Bold"/>
                <a:cs typeface="Inter Bold"/>
                <a:sym typeface="Inter Bold"/>
              </a:rPr>
              <a:t>The fix was a room.</a:t>
            </a:r>
          </a:p>
        </p:txBody>
      </p:sp>
      <p:sp>
        <p:nvSpPr>
          <p:cNvPr id="996"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4 OF 18</a:t>
            </a:r>
          </a:p>
        </p:txBody>
      </p:sp>
      <p:sp>
        <p:nvSpPr>
          <p:cNvPr id="997"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998"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999"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000" name="Dot"/>
          <p:cNvSpPr/>
          <p:nvPr/>
        </p:nvSpPr>
        <p:spPr>
          <a:xfrm>
            <a:off x="15020000" y="1010000"/>
            <a:ext cx="110000" cy="110000"/>
          </a:xfrm>
          <a:prstGeom prst="ellipse">
            <a:avLst/>
          </a:prstGeom>
          <a:solidFill>
            <a:srgbClr val="254157"/>
          </a:solidFill>
          <a:ln w="9525">
            <a:solidFill>
              <a:srgbClr val="254157"/>
            </a:solidFill>
          </a:ln>
        </p:spPr>
        <p:txBody>
          <a:bodyPr/>
          <a:lstStyle/>
          <a:p>
            <a:endParaRPr lang="en-US"/>
          </a:p>
        </p:txBody>
      </p:sp>
      <p:sp>
        <p:nvSpPr>
          <p:cNvPr id="1001"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002"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003"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004"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005"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006"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007"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008"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009"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010"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1011"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1012"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013"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014" name="Dot"/>
          <p:cNvSpPr/>
          <p:nvPr/>
        </p:nvSpPr>
        <p:spPr>
          <a:xfrm>
            <a:off x="17540000" y="1010000"/>
            <a:ext cx="110000" cy="110000"/>
          </a:xfrm>
          <a:prstGeom prst="ellipse">
            <a:avLst/>
          </a:prstGeom>
          <a:noFill/>
          <a:ln w="9525">
            <a:solidFill>
              <a:srgbClr val="254157"/>
            </a:solidFill>
          </a:ln>
        </p:spPr>
        <p:txBody>
          <a:bodyPr/>
          <a:lstStyle/>
          <a:p>
            <a:endParaRPr lang="en-US"/>
          </a:p>
        </p:txBody>
      </p:sp>
      <p:sp>
        <p:nvSpPr>
          <p:cNvPr id="50" name="Model credit"/>
          <p:cNvSpPr txBox="1"/>
          <p:nvPr/>
        </p:nvSpPr>
        <p:spPr>
          <a:xfrm>
            <a:off x="1028700" y="9520000"/>
            <a:ext cx="6900000" cy="600000"/>
          </a:xfrm>
          <a:prstGeom prst="rect">
            <a:avLst/>
          </a:prstGeom>
        </p:spPr>
        <p:txBody>
          <a:bodyPr wrap="square" lIns="0" tIns="0" rIns="0" bIns="0" rtlCol="0" anchor="t"/>
          <a:lstStyle/>
          <a:p>
            <a:pPr algn="l"/>
            <a:r>
              <a:rPr lang="en-US" sz="1400">
                <a:solidFill>
                  <a:srgbClr val="5B6B75"/>
                </a:solidFill>
                <a:latin typeface="Inter"/>
                <a:ea typeface="Inter"/>
                <a:cs typeface="Inter"/>
                <a:sym typeface="Inter"/>
              </a:rPr>
              <a:t>The Four-Room Model: Josh Baron &amp; Rob Lachenauer, Banyan Global (famcap.com) — owner room, board room, management room, family room.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54157"/>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476"/>
            </a:stretch>
          </a:blipFill>
        </p:spPr>
        <p:txBody>
          <a:bodyPr/>
          <a:lstStyle/>
          <a:p>
            <a:endParaRPr lang="en-US"/>
          </a:p>
        </p:txBody>
      </p:sp>
      <p:sp>
        <p:nvSpPr>
          <p:cNvPr id="4" name="TextBox 4"/>
          <p:cNvSpPr txBox="1"/>
          <p:nvPr/>
        </p:nvSpPr>
        <p:spPr>
          <a:xfrm>
            <a:off x="631299" y="2077795"/>
            <a:ext cx="16768403" cy="1352423"/>
          </a:xfrm>
          <a:prstGeom prst="rect">
            <a:avLst/>
          </a:prstGeom>
        </p:spPr>
        <p:txBody>
          <a:bodyPr lIns="0" tIns="0" rIns="0" bIns="0" rtlCol="0" anchor="t">
            <a:spAutoFit/>
          </a:bodyPr>
          <a:lstStyle/>
          <a:p>
            <a:pPr algn="l">
              <a:lnSpc>
                <a:spcPts val="5135"/>
              </a:lnSpc>
            </a:pPr>
            <a:r>
              <a:rPr lang="en-US" sz="6500" b="1" spc="-383">
                <a:solidFill>
                  <a:srgbClr val="FFFFFF"/>
                </a:solidFill>
                <a:latin typeface="Inter Bold"/>
                <a:ea typeface="Inter Bold"/>
                <a:cs typeface="Inter Bold"/>
                <a:sym typeface="Inter Bold"/>
              </a:rPr>
              <a:t>LESSON FIVE:</a:t>
            </a:r>
          </a:p>
          <a:p>
            <a:pPr marL="0" lvl="0" indent="0" algn="l">
              <a:lnSpc>
                <a:spcPts val="4740"/>
              </a:lnSpc>
            </a:pPr>
            <a:r>
              <a:rPr lang="en-US" sz="6000" spc="-354">
                <a:solidFill>
                  <a:srgbClr val="FFFFFF"/>
                </a:solidFill>
                <a:latin typeface="Inter"/>
                <a:ea typeface="Inter"/>
                <a:cs typeface="Inter"/>
                <a:sym typeface="Inter"/>
              </a:rPr>
              <a:t>BUILD GOVERNANCE TO PROMOTE SUCCESSION</a:t>
            </a:r>
          </a:p>
        </p:txBody>
      </p:sp>
      <p:grpSp>
        <p:nvGrpSpPr>
          <p:cNvPr id="5" name="Group 5"/>
          <p:cNvGrpSpPr/>
          <p:nvPr/>
        </p:nvGrpSpPr>
        <p:grpSpPr>
          <a:xfrm>
            <a:off x="3931039" y="7450000"/>
            <a:ext cx="2317094" cy="2200000"/>
            <a:chOff x="0" y="0"/>
            <a:chExt cx="6518210" cy="6188812"/>
          </a:xfrm>
        </p:grpSpPr>
        <p:sp>
          <p:nvSpPr>
            <p:cNvPr id="6" name="Freeform 6" descr="On The Move"/>
            <p:cNvSpPr/>
            <p:nvPr/>
          </p:nvSpPr>
          <p:spPr>
            <a:xfrm>
              <a:off x="0" y="0"/>
              <a:ext cx="6518148" cy="6188837"/>
            </a:xfrm>
            <a:custGeom>
              <a:avLst/>
              <a:gdLst/>
              <a:ahLst/>
              <a:cxnLst/>
              <a:rect l="l" t="t" r="r" b="b"/>
              <a:pathLst>
                <a:path w="6518148" h="6188837">
                  <a:moveTo>
                    <a:pt x="0" y="0"/>
                  </a:moveTo>
                  <a:lnTo>
                    <a:pt x="6518148" y="0"/>
                  </a:lnTo>
                  <a:lnTo>
                    <a:pt x="6518148" y="6188837"/>
                  </a:lnTo>
                  <a:lnTo>
                    <a:pt x="0" y="6188837"/>
                  </a:lnTo>
                  <a:lnTo>
                    <a:pt x="0" y="0"/>
                  </a:lnTo>
                  <a:close/>
                </a:path>
              </a:pathLst>
            </a:custGeom>
            <a:blipFill>
              <a:blip r:embed="rId5"/>
              <a:stretch>
                <a:fillRect t="-10144" b="-37304"/>
              </a:stretch>
            </a:blipFill>
          </p:spPr>
          <p:txBody>
            <a:bodyPr/>
            <a:lstStyle/>
            <a:p>
              <a:endParaRPr lang="en-US"/>
            </a:p>
          </p:txBody>
        </p:sp>
      </p:grpSp>
      <p:grpSp>
        <p:nvGrpSpPr>
          <p:cNvPr id="7" name="Group 7"/>
          <p:cNvGrpSpPr/>
          <p:nvPr/>
        </p:nvGrpSpPr>
        <p:grpSpPr>
          <a:xfrm>
            <a:off x="6398133" y="7450000"/>
            <a:ext cx="1991478" cy="2200000"/>
            <a:chOff x="0" y="0"/>
            <a:chExt cx="6519710" cy="7199170"/>
          </a:xfrm>
        </p:grpSpPr>
        <p:sp>
          <p:nvSpPr>
            <p:cNvPr id="8" name="Freeform 8" descr="Blog | HILL &amp; MARKES"/>
            <p:cNvSpPr/>
            <p:nvPr/>
          </p:nvSpPr>
          <p:spPr>
            <a:xfrm>
              <a:off x="0" y="0"/>
              <a:ext cx="6519672" cy="7199122"/>
            </a:xfrm>
            <a:custGeom>
              <a:avLst/>
              <a:gdLst/>
              <a:ahLst/>
              <a:cxnLst/>
              <a:rect l="l" t="t" r="r" b="b"/>
              <a:pathLst>
                <a:path w="6519672" h="7199122">
                  <a:moveTo>
                    <a:pt x="0" y="0"/>
                  </a:moveTo>
                  <a:lnTo>
                    <a:pt x="6519672" y="0"/>
                  </a:lnTo>
                  <a:lnTo>
                    <a:pt x="6519672" y="7199122"/>
                  </a:lnTo>
                  <a:lnTo>
                    <a:pt x="0" y="7199122"/>
                  </a:lnTo>
                  <a:lnTo>
                    <a:pt x="0" y="0"/>
                  </a:lnTo>
                  <a:close/>
                </a:path>
              </a:pathLst>
            </a:custGeom>
            <a:blipFill>
              <a:blip r:embed="rId6"/>
              <a:stretch>
                <a:fillRect r="2" b="-4858"/>
              </a:stretch>
            </a:blipFill>
          </p:spPr>
          <p:txBody>
            <a:bodyPr/>
            <a:lstStyle/>
            <a:p>
              <a:endParaRPr lang="en-US"/>
            </a:p>
          </p:txBody>
        </p:sp>
      </p:grpSp>
      <p:grpSp>
        <p:nvGrpSpPr>
          <p:cNvPr id="9" name="Group 9"/>
          <p:cNvGrpSpPr/>
          <p:nvPr/>
        </p:nvGrpSpPr>
        <p:grpSpPr>
          <a:xfrm>
            <a:off x="8539611" y="7450000"/>
            <a:ext cx="3549264" cy="2200000"/>
            <a:chOff x="0" y="0"/>
            <a:chExt cx="8041278" cy="4982146"/>
          </a:xfrm>
        </p:grpSpPr>
        <p:sp>
          <p:nvSpPr>
            <p:cNvPr id="10" name="Freeform 10" descr="good leader? | Augustana College"/>
            <p:cNvSpPr/>
            <p:nvPr/>
          </p:nvSpPr>
          <p:spPr>
            <a:xfrm>
              <a:off x="0" y="0"/>
              <a:ext cx="8041259" cy="4982083"/>
            </a:xfrm>
            <a:custGeom>
              <a:avLst/>
              <a:gdLst/>
              <a:ahLst/>
              <a:cxnLst/>
              <a:rect l="l" t="t" r="r" b="b"/>
              <a:pathLst>
                <a:path w="8041259" h="4982083">
                  <a:moveTo>
                    <a:pt x="0" y="0"/>
                  </a:moveTo>
                  <a:lnTo>
                    <a:pt x="8041259" y="0"/>
                  </a:lnTo>
                  <a:lnTo>
                    <a:pt x="8041259" y="4982083"/>
                  </a:lnTo>
                  <a:lnTo>
                    <a:pt x="0" y="4982083"/>
                  </a:lnTo>
                  <a:lnTo>
                    <a:pt x="0" y="0"/>
                  </a:lnTo>
                  <a:close/>
                </a:path>
              </a:pathLst>
            </a:custGeom>
            <a:blipFill>
              <a:blip r:embed="rId7"/>
              <a:stretch>
                <a:fillRect t="-7993" r="1" b="-44324"/>
              </a:stretch>
            </a:blipFill>
          </p:spPr>
          <p:txBody>
            <a:bodyPr/>
            <a:lstStyle/>
            <a:p>
              <a:endParaRPr lang="en-US"/>
            </a:p>
          </p:txBody>
        </p:sp>
      </p:grpSp>
      <p:grpSp>
        <p:nvGrpSpPr>
          <p:cNvPr id="11" name="Group 11"/>
          <p:cNvGrpSpPr/>
          <p:nvPr/>
        </p:nvGrpSpPr>
        <p:grpSpPr>
          <a:xfrm>
            <a:off x="12238875" y="7450000"/>
            <a:ext cx="2118086" cy="2200000"/>
            <a:chOff x="0" y="0"/>
            <a:chExt cx="8077966" cy="8390368"/>
          </a:xfrm>
        </p:grpSpPr>
        <p:sp>
          <p:nvSpPr>
            <p:cNvPr id="12" name="Freeform 12" descr="Profile photo of Bill Sleeper"/>
            <p:cNvSpPr/>
            <p:nvPr/>
          </p:nvSpPr>
          <p:spPr>
            <a:xfrm>
              <a:off x="0" y="0"/>
              <a:ext cx="8077962" cy="8390382"/>
            </a:xfrm>
            <a:custGeom>
              <a:avLst/>
              <a:gdLst/>
              <a:ahLst/>
              <a:cxnLst/>
              <a:rect l="l" t="t" r="r" b="b"/>
              <a:pathLst>
                <a:path w="8077962" h="8390382">
                  <a:moveTo>
                    <a:pt x="0" y="0"/>
                  </a:moveTo>
                  <a:lnTo>
                    <a:pt x="8077962" y="0"/>
                  </a:lnTo>
                  <a:lnTo>
                    <a:pt x="8077962" y="8390382"/>
                  </a:lnTo>
                  <a:lnTo>
                    <a:pt x="0" y="8390382"/>
                  </a:lnTo>
                  <a:lnTo>
                    <a:pt x="0" y="0"/>
                  </a:lnTo>
                  <a:close/>
                </a:path>
              </a:pathLst>
            </a:custGeom>
            <a:blipFill>
              <a:blip r:embed="rId8"/>
              <a:stretch>
                <a:fillRect l="-3066" r="-800"/>
              </a:stretch>
            </a:blipFill>
          </p:spPr>
          <p:txBody>
            <a:bodyPr/>
            <a:lstStyle/>
            <a:p>
              <a:endParaRPr lang="en-US"/>
            </a:p>
          </p:txBody>
        </p:sp>
      </p:grpSp>
      <p:sp>
        <p:nvSpPr>
          <p:cNvPr id="1354" name="Big question"/>
          <p:cNvSpPr txBox="1"/>
          <p:nvPr/>
        </p:nvSpPr>
        <p:spPr>
          <a:xfrm>
            <a:off x="631299" y="3700000"/>
            <a:ext cx="17000000" cy="3300000"/>
          </a:xfrm>
          <a:prstGeom prst="rect">
            <a:avLst/>
          </a:prstGeom>
        </p:spPr>
        <p:txBody>
          <a:bodyPr wrap="square" lIns="0" tIns="0" rIns="0" bIns="0" rtlCol="0" anchor="t">
            <a:spAutoFit/>
          </a:bodyPr>
          <a:lstStyle/>
          <a:p>
            <a:pPr algn="l">
              <a:lnSpc>
                <a:spcPts val="5600"/>
              </a:lnSpc>
            </a:pPr>
            <a:r>
              <a:rPr lang="en-US" sz="5200" b="1" spc="-120">
                <a:solidFill>
                  <a:srgbClr val="FFFFFF"/>
                </a:solidFill>
                <a:latin typeface="Inter Bold"/>
                <a:ea typeface="Inter Bold"/>
                <a:cs typeface="Inter Bold"/>
                <a:sym typeface="Inter Bold"/>
              </a:rPr>
              <a:t>Governance gives every generation a voice</a:t>
            </a:r>
          </a:p>
          <a:p>
            <a:pPr algn="l">
              <a:lnSpc>
                <a:spcPts val="5600"/>
              </a:lnSpc>
            </a:pPr>
            <a:r>
              <a:rPr lang="en-US" sz="5200" b="1" spc="-120">
                <a:solidFill>
                  <a:srgbClr val="FFFFFF"/>
                </a:solidFill>
                <a:latin typeface="Inter Bold"/>
                <a:ea typeface="Inter Bold"/>
                <a:cs typeface="Inter Bold"/>
                <a:sym typeface="Inter Bold"/>
              </a:rPr>
              <a:t>— and the next one a way in.</a:t>
            </a:r>
          </a:p>
        </p:txBody>
      </p:sp>
      <p:sp>
        <p:nvSpPr>
          <p:cNvPr id="1355"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FFFFFF"/>
                </a:solidFill>
                <a:latin typeface="Inter Bold"/>
                <a:ea typeface="Inter Bold"/>
                <a:cs typeface="Inter Bold"/>
                <a:sym typeface="Inter Bold"/>
              </a:rPr>
              <a:t>LESSON 5 OF 18</a:t>
            </a:r>
          </a:p>
        </p:txBody>
      </p:sp>
      <p:sp>
        <p:nvSpPr>
          <p:cNvPr id="1356" name="Dot"/>
          <p:cNvSpPr/>
          <p:nvPr/>
        </p:nvSpPr>
        <p:spPr>
          <a:xfrm>
            <a:off x="14480000" y="1010000"/>
            <a:ext cx="110000" cy="110000"/>
          </a:xfrm>
          <a:prstGeom prst="ellipse">
            <a:avLst/>
          </a:prstGeom>
          <a:noFill/>
          <a:ln w="9525">
            <a:solidFill>
              <a:srgbClr val="FFFFFF"/>
            </a:solidFill>
          </a:ln>
        </p:spPr>
        <p:txBody>
          <a:bodyPr/>
          <a:lstStyle/>
          <a:p>
            <a:endParaRPr lang="en-US"/>
          </a:p>
        </p:txBody>
      </p:sp>
      <p:sp>
        <p:nvSpPr>
          <p:cNvPr id="1357" name="Dot"/>
          <p:cNvSpPr/>
          <p:nvPr/>
        </p:nvSpPr>
        <p:spPr>
          <a:xfrm>
            <a:off x="14660000" y="1010000"/>
            <a:ext cx="110000" cy="110000"/>
          </a:xfrm>
          <a:prstGeom prst="ellipse">
            <a:avLst/>
          </a:prstGeom>
          <a:noFill/>
          <a:ln w="9525">
            <a:solidFill>
              <a:srgbClr val="FFFFFF"/>
            </a:solidFill>
          </a:ln>
        </p:spPr>
        <p:txBody>
          <a:bodyPr/>
          <a:lstStyle/>
          <a:p>
            <a:endParaRPr lang="en-US"/>
          </a:p>
        </p:txBody>
      </p:sp>
      <p:sp>
        <p:nvSpPr>
          <p:cNvPr id="1358" name="Dot"/>
          <p:cNvSpPr/>
          <p:nvPr/>
        </p:nvSpPr>
        <p:spPr>
          <a:xfrm>
            <a:off x="14840000" y="1010000"/>
            <a:ext cx="110000" cy="110000"/>
          </a:xfrm>
          <a:prstGeom prst="ellipse">
            <a:avLst/>
          </a:prstGeom>
          <a:noFill/>
          <a:ln w="9525">
            <a:solidFill>
              <a:srgbClr val="FFFFFF"/>
            </a:solidFill>
          </a:ln>
        </p:spPr>
        <p:txBody>
          <a:bodyPr/>
          <a:lstStyle/>
          <a:p>
            <a:endParaRPr lang="en-US"/>
          </a:p>
        </p:txBody>
      </p:sp>
      <p:sp>
        <p:nvSpPr>
          <p:cNvPr id="1359" name="Dot"/>
          <p:cNvSpPr/>
          <p:nvPr/>
        </p:nvSpPr>
        <p:spPr>
          <a:xfrm>
            <a:off x="15020000" y="1010000"/>
            <a:ext cx="110000" cy="110000"/>
          </a:xfrm>
          <a:prstGeom prst="ellipse">
            <a:avLst/>
          </a:prstGeom>
          <a:noFill/>
          <a:ln w="9525">
            <a:solidFill>
              <a:srgbClr val="FFFFFF"/>
            </a:solidFill>
          </a:ln>
        </p:spPr>
        <p:txBody>
          <a:bodyPr/>
          <a:lstStyle/>
          <a:p>
            <a:endParaRPr lang="en-US"/>
          </a:p>
        </p:txBody>
      </p:sp>
      <p:sp>
        <p:nvSpPr>
          <p:cNvPr id="1360" name="Dot"/>
          <p:cNvSpPr/>
          <p:nvPr/>
        </p:nvSpPr>
        <p:spPr>
          <a:xfrm>
            <a:off x="15200000" y="1010000"/>
            <a:ext cx="110000" cy="110000"/>
          </a:xfrm>
          <a:prstGeom prst="ellipse">
            <a:avLst/>
          </a:prstGeom>
          <a:solidFill>
            <a:srgbClr val="254157"/>
          </a:solidFill>
          <a:ln w="9525">
            <a:solidFill>
              <a:srgbClr val="FFFFFF"/>
            </a:solidFill>
          </a:ln>
        </p:spPr>
        <p:txBody>
          <a:bodyPr/>
          <a:lstStyle/>
          <a:p>
            <a:endParaRPr lang="en-US"/>
          </a:p>
        </p:txBody>
      </p:sp>
      <p:sp>
        <p:nvSpPr>
          <p:cNvPr id="1361" name="Dot"/>
          <p:cNvSpPr/>
          <p:nvPr/>
        </p:nvSpPr>
        <p:spPr>
          <a:xfrm>
            <a:off x="15380000" y="1010000"/>
            <a:ext cx="110000" cy="110000"/>
          </a:xfrm>
          <a:prstGeom prst="ellipse">
            <a:avLst/>
          </a:prstGeom>
          <a:solidFill>
            <a:srgbClr val="FFFFFF"/>
          </a:solidFill>
          <a:ln w="9525">
            <a:solidFill>
              <a:srgbClr val="FFFFFF"/>
            </a:solidFill>
          </a:ln>
        </p:spPr>
        <p:txBody>
          <a:bodyPr/>
          <a:lstStyle/>
          <a:p>
            <a:endParaRPr lang="en-US"/>
          </a:p>
        </p:txBody>
      </p:sp>
      <p:sp>
        <p:nvSpPr>
          <p:cNvPr id="1362" name="Dot"/>
          <p:cNvSpPr/>
          <p:nvPr/>
        </p:nvSpPr>
        <p:spPr>
          <a:xfrm>
            <a:off x="15560000" y="1010000"/>
            <a:ext cx="110000" cy="110000"/>
          </a:xfrm>
          <a:prstGeom prst="ellipse">
            <a:avLst/>
          </a:prstGeom>
          <a:noFill/>
          <a:ln w="9525">
            <a:solidFill>
              <a:srgbClr val="FFFFFF"/>
            </a:solidFill>
          </a:ln>
        </p:spPr>
        <p:txBody>
          <a:bodyPr/>
          <a:lstStyle/>
          <a:p>
            <a:endParaRPr lang="en-US"/>
          </a:p>
        </p:txBody>
      </p:sp>
      <p:sp>
        <p:nvSpPr>
          <p:cNvPr id="1363" name="Dot"/>
          <p:cNvSpPr/>
          <p:nvPr/>
        </p:nvSpPr>
        <p:spPr>
          <a:xfrm>
            <a:off x="15740000" y="1010000"/>
            <a:ext cx="110000" cy="110000"/>
          </a:xfrm>
          <a:prstGeom prst="ellipse">
            <a:avLst/>
          </a:prstGeom>
          <a:noFill/>
          <a:ln w="9525">
            <a:solidFill>
              <a:srgbClr val="FFFFFF"/>
            </a:solidFill>
          </a:ln>
        </p:spPr>
        <p:txBody>
          <a:bodyPr/>
          <a:lstStyle/>
          <a:p>
            <a:endParaRPr lang="en-US"/>
          </a:p>
        </p:txBody>
      </p:sp>
      <p:sp>
        <p:nvSpPr>
          <p:cNvPr id="1364" name="Dot"/>
          <p:cNvSpPr/>
          <p:nvPr/>
        </p:nvSpPr>
        <p:spPr>
          <a:xfrm>
            <a:off x="15920000" y="1010000"/>
            <a:ext cx="110000" cy="110000"/>
          </a:xfrm>
          <a:prstGeom prst="ellipse">
            <a:avLst/>
          </a:prstGeom>
          <a:noFill/>
          <a:ln w="9525">
            <a:solidFill>
              <a:srgbClr val="FFFFFF"/>
            </a:solidFill>
          </a:ln>
        </p:spPr>
        <p:txBody>
          <a:bodyPr/>
          <a:lstStyle/>
          <a:p>
            <a:endParaRPr lang="en-US"/>
          </a:p>
        </p:txBody>
      </p:sp>
      <p:sp>
        <p:nvSpPr>
          <p:cNvPr id="1365" name="Dot"/>
          <p:cNvSpPr/>
          <p:nvPr/>
        </p:nvSpPr>
        <p:spPr>
          <a:xfrm>
            <a:off x="16100000" y="1010000"/>
            <a:ext cx="110000" cy="110000"/>
          </a:xfrm>
          <a:prstGeom prst="ellipse">
            <a:avLst/>
          </a:prstGeom>
          <a:noFill/>
          <a:ln w="9525">
            <a:solidFill>
              <a:srgbClr val="FFFFFF"/>
            </a:solidFill>
          </a:ln>
        </p:spPr>
        <p:txBody>
          <a:bodyPr/>
          <a:lstStyle/>
          <a:p>
            <a:endParaRPr lang="en-US"/>
          </a:p>
        </p:txBody>
      </p:sp>
      <p:sp>
        <p:nvSpPr>
          <p:cNvPr id="1366" name="Dot"/>
          <p:cNvSpPr/>
          <p:nvPr/>
        </p:nvSpPr>
        <p:spPr>
          <a:xfrm>
            <a:off x="16280000" y="1010000"/>
            <a:ext cx="110000" cy="110000"/>
          </a:xfrm>
          <a:prstGeom prst="ellipse">
            <a:avLst/>
          </a:prstGeom>
          <a:noFill/>
          <a:ln w="9525">
            <a:solidFill>
              <a:srgbClr val="FFFFFF"/>
            </a:solidFill>
          </a:ln>
        </p:spPr>
        <p:txBody>
          <a:bodyPr/>
          <a:lstStyle/>
          <a:p>
            <a:endParaRPr lang="en-US"/>
          </a:p>
        </p:txBody>
      </p:sp>
      <p:sp>
        <p:nvSpPr>
          <p:cNvPr id="1367" name="Dot"/>
          <p:cNvSpPr/>
          <p:nvPr/>
        </p:nvSpPr>
        <p:spPr>
          <a:xfrm>
            <a:off x="16460000" y="1010000"/>
            <a:ext cx="110000" cy="110000"/>
          </a:xfrm>
          <a:prstGeom prst="ellipse">
            <a:avLst/>
          </a:prstGeom>
          <a:noFill/>
          <a:ln w="9525">
            <a:solidFill>
              <a:srgbClr val="FFFFFF"/>
            </a:solidFill>
          </a:ln>
        </p:spPr>
        <p:txBody>
          <a:bodyPr/>
          <a:lstStyle/>
          <a:p>
            <a:endParaRPr lang="en-US"/>
          </a:p>
        </p:txBody>
      </p:sp>
      <p:sp>
        <p:nvSpPr>
          <p:cNvPr id="1368" name="Dot"/>
          <p:cNvSpPr/>
          <p:nvPr/>
        </p:nvSpPr>
        <p:spPr>
          <a:xfrm>
            <a:off x="16640000" y="1010000"/>
            <a:ext cx="110000" cy="110000"/>
          </a:xfrm>
          <a:prstGeom prst="ellipse">
            <a:avLst/>
          </a:prstGeom>
          <a:noFill/>
          <a:ln w="9525">
            <a:solidFill>
              <a:srgbClr val="FFFFFF"/>
            </a:solidFill>
          </a:ln>
        </p:spPr>
        <p:txBody>
          <a:bodyPr/>
          <a:lstStyle/>
          <a:p>
            <a:endParaRPr lang="en-US"/>
          </a:p>
        </p:txBody>
      </p:sp>
      <p:sp>
        <p:nvSpPr>
          <p:cNvPr id="1369" name="Dot"/>
          <p:cNvSpPr/>
          <p:nvPr/>
        </p:nvSpPr>
        <p:spPr>
          <a:xfrm>
            <a:off x="16820000" y="1010000"/>
            <a:ext cx="110000" cy="110000"/>
          </a:xfrm>
          <a:prstGeom prst="ellipse">
            <a:avLst/>
          </a:prstGeom>
          <a:noFill/>
          <a:ln w="9525">
            <a:solidFill>
              <a:srgbClr val="FFFFFF"/>
            </a:solidFill>
          </a:ln>
        </p:spPr>
        <p:txBody>
          <a:bodyPr/>
          <a:lstStyle/>
          <a:p>
            <a:endParaRPr lang="en-US"/>
          </a:p>
        </p:txBody>
      </p:sp>
      <p:sp>
        <p:nvSpPr>
          <p:cNvPr id="1370" name="Dot"/>
          <p:cNvSpPr/>
          <p:nvPr/>
        </p:nvSpPr>
        <p:spPr>
          <a:xfrm>
            <a:off x="17000000" y="1010000"/>
            <a:ext cx="110000" cy="110000"/>
          </a:xfrm>
          <a:prstGeom prst="ellipse">
            <a:avLst/>
          </a:prstGeom>
          <a:noFill/>
          <a:ln w="9525">
            <a:solidFill>
              <a:srgbClr val="FFFFFF"/>
            </a:solidFill>
          </a:ln>
        </p:spPr>
        <p:txBody>
          <a:bodyPr/>
          <a:lstStyle/>
          <a:p>
            <a:endParaRPr lang="en-US"/>
          </a:p>
        </p:txBody>
      </p:sp>
      <p:sp>
        <p:nvSpPr>
          <p:cNvPr id="1371" name="Dot"/>
          <p:cNvSpPr/>
          <p:nvPr/>
        </p:nvSpPr>
        <p:spPr>
          <a:xfrm>
            <a:off x="17180000" y="1010000"/>
            <a:ext cx="110000" cy="110000"/>
          </a:xfrm>
          <a:prstGeom prst="ellipse">
            <a:avLst/>
          </a:prstGeom>
          <a:noFill/>
          <a:ln w="9525">
            <a:solidFill>
              <a:srgbClr val="FFFFFF"/>
            </a:solidFill>
          </a:ln>
        </p:spPr>
        <p:txBody>
          <a:bodyPr/>
          <a:lstStyle/>
          <a:p>
            <a:endParaRPr lang="en-US"/>
          </a:p>
        </p:txBody>
      </p:sp>
      <p:sp>
        <p:nvSpPr>
          <p:cNvPr id="1372" name="Dot"/>
          <p:cNvSpPr/>
          <p:nvPr/>
        </p:nvSpPr>
        <p:spPr>
          <a:xfrm>
            <a:off x="17360000" y="1010000"/>
            <a:ext cx="110000" cy="110000"/>
          </a:xfrm>
          <a:prstGeom prst="ellipse">
            <a:avLst/>
          </a:prstGeom>
          <a:noFill/>
          <a:ln w="9525">
            <a:solidFill>
              <a:srgbClr val="FFFFFF"/>
            </a:solidFill>
          </a:ln>
        </p:spPr>
        <p:txBody>
          <a:bodyPr/>
          <a:lstStyle/>
          <a:p>
            <a:endParaRPr lang="en-US"/>
          </a:p>
        </p:txBody>
      </p:sp>
      <p:sp>
        <p:nvSpPr>
          <p:cNvPr id="1373" name="Dot"/>
          <p:cNvSpPr/>
          <p:nvPr/>
        </p:nvSpPr>
        <p:spPr>
          <a:xfrm>
            <a:off x="17540000" y="1010000"/>
            <a:ext cx="110000" cy="110000"/>
          </a:xfrm>
          <a:prstGeom prst="ellipse">
            <a:avLst/>
          </a:prstGeom>
          <a:noFill/>
          <a:ln w="9525">
            <a:solidFill>
              <a:srgbClr val="FFFFFF"/>
            </a:solidFill>
          </a:ln>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631299" y="2077795"/>
            <a:ext cx="16768403" cy="1352423"/>
          </a:xfrm>
          <a:prstGeom prst="rect">
            <a:avLst/>
          </a:prstGeom>
        </p:spPr>
        <p:txBody>
          <a:bodyPr lIns="0" tIns="0" rIns="0" bIns="0" rtlCol="0" anchor="t">
            <a:spAutoFit/>
          </a:bodyPr>
          <a:lstStyle/>
          <a:p>
            <a:pPr algn="l">
              <a:lnSpc>
                <a:spcPts val="5135"/>
              </a:lnSpc>
            </a:pPr>
            <a:r>
              <a:rPr lang="en-US" sz="6500" b="1" spc="-383">
                <a:solidFill>
                  <a:srgbClr val="254157"/>
                </a:solidFill>
                <a:latin typeface="Inter Bold"/>
                <a:ea typeface="Inter Bold"/>
                <a:cs typeface="Inter Bold"/>
                <a:sym typeface="Inter Bold"/>
              </a:rPr>
              <a:t>LESSON SIX:</a:t>
            </a:r>
          </a:p>
          <a:p>
            <a:pPr marL="0" lvl="0" indent="0" algn="l">
              <a:lnSpc>
                <a:spcPts val="4740"/>
              </a:lnSpc>
            </a:pPr>
            <a:r>
              <a:rPr lang="en-US" sz="6000" spc="-354">
                <a:solidFill>
                  <a:srgbClr val="254157"/>
                </a:solidFill>
                <a:latin typeface="Inter"/>
                <a:ea typeface="Inter"/>
                <a:cs typeface="Inter"/>
                <a:sym typeface="Inter"/>
              </a:rPr>
              <a:t>THE NON-FAMILY EXECUTIVES</a:t>
            </a:r>
          </a:p>
        </p:txBody>
      </p:sp>
      <p:grpSp>
        <p:nvGrpSpPr>
          <p:cNvPr id="5" name="Group 5"/>
          <p:cNvGrpSpPr/>
          <p:nvPr/>
        </p:nvGrpSpPr>
        <p:grpSpPr>
          <a:xfrm>
            <a:off x="3882185" y="5455311"/>
            <a:ext cx="5231626" cy="4967245"/>
            <a:chOff x="0" y="0"/>
            <a:chExt cx="6518210" cy="6188812"/>
          </a:xfrm>
        </p:grpSpPr>
        <p:sp>
          <p:nvSpPr>
            <p:cNvPr id="6" name="Freeform 6" descr="Image result for mike powers hill &amp; markes"/>
            <p:cNvSpPr/>
            <p:nvPr/>
          </p:nvSpPr>
          <p:spPr>
            <a:xfrm>
              <a:off x="0" y="0"/>
              <a:ext cx="6518148" cy="6188837"/>
            </a:xfrm>
            <a:custGeom>
              <a:avLst/>
              <a:gdLst/>
              <a:ahLst/>
              <a:cxnLst/>
              <a:rect l="l" t="t" r="r" b="b"/>
              <a:pathLst>
                <a:path w="6518148" h="6188837">
                  <a:moveTo>
                    <a:pt x="0" y="0"/>
                  </a:moveTo>
                  <a:lnTo>
                    <a:pt x="6518148" y="0"/>
                  </a:lnTo>
                  <a:lnTo>
                    <a:pt x="6518148" y="6188837"/>
                  </a:lnTo>
                  <a:lnTo>
                    <a:pt x="0" y="6188837"/>
                  </a:lnTo>
                  <a:lnTo>
                    <a:pt x="0" y="0"/>
                  </a:lnTo>
                  <a:close/>
                </a:path>
              </a:pathLst>
            </a:custGeom>
            <a:blipFill>
              <a:blip r:embed="rId5"/>
              <a:stretch>
                <a:fillRect t="-7390" r="-1" b="-27697"/>
              </a:stretch>
            </a:blipFill>
          </p:spPr>
          <p:txBody>
            <a:bodyPr/>
            <a:lstStyle/>
            <a:p>
              <a:endParaRPr lang="en-US"/>
            </a:p>
          </p:txBody>
        </p:sp>
      </p:grpSp>
      <p:grpSp>
        <p:nvGrpSpPr>
          <p:cNvPr id="7" name="Group 7"/>
          <p:cNvGrpSpPr/>
          <p:nvPr/>
        </p:nvGrpSpPr>
        <p:grpSpPr>
          <a:xfrm>
            <a:off x="-596794" y="5455311"/>
            <a:ext cx="4498435" cy="4967245"/>
            <a:chOff x="0" y="0"/>
            <a:chExt cx="6519710" cy="7199170"/>
          </a:xfrm>
        </p:grpSpPr>
        <p:sp>
          <p:nvSpPr>
            <p:cNvPr id="8" name="Freeform 8"/>
            <p:cNvSpPr/>
            <p:nvPr/>
          </p:nvSpPr>
          <p:spPr>
            <a:xfrm>
              <a:off x="0" y="0"/>
              <a:ext cx="6519672" cy="7199122"/>
            </a:xfrm>
            <a:custGeom>
              <a:avLst/>
              <a:gdLst/>
              <a:ahLst/>
              <a:cxnLst/>
              <a:rect l="l" t="t" r="r" b="b"/>
              <a:pathLst>
                <a:path w="6519672" h="7199122">
                  <a:moveTo>
                    <a:pt x="0" y="0"/>
                  </a:moveTo>
                  <a:lnTo>
                    <a:pt x="6519672" y="0"/>
                  </a:lnTo>
                  <a:lnTo>
                    <a:pt x="6519672" y="7199122"/>
                  </a:lnTo>
                  <a:lnTo>
                    <a:pt x="0" y="7199122"/>
                  </a:lnTo>
                  <a:lnTo>
                    <a:pt x="0" y="0"/>
                  </a:lnTo>
                  <a:close/>
                </a:path>
              </a:pathLst>
            </a:custGeom>
            <a:blipFill>
              <a:blip r:embed="rId6"/>
              <a:stretch>
                <a:fillRect b="-13203"/>
              </a:stretch>
            </a:blipFill>
          </p:spPr>
          <p:txBody>
            <a:bodyPr/>
            <a:lstStyle/>
            <a:p>
              <a:endParaRPr lang="en-US"/>
            </a:p>
          </p:txBody>
        </p:sp>
      </p:grpSp>
      <p:grpSp>
        <p:nvGrpSpPr>
          <p:cNvPr id="9" name="Group 9"/>
          <p:cNvGrpSpPr/>
          <p:nvPr/>
        </p:nvGrpSpPr>
        <p:grpSpPr>
          <a:xfrm>
            <a:off x="14026079" y="5455311"/>
            <a:ext cx="4782298" cy="4967245"/>
            <a:chOff x="0" y="0"/>
            <a:chExt cx="8077966" cy="8390368"/>
          </a:xfrm>
        </p:grpSpPr>
        <p:sp>
          <p:nvSpPr>
            <p:cNvPr id="10" name="Freeform 10"/>
            <p:cNvSpPr/>
            <p:nvPr/>
          </p:nvSpPr>
          <p:spPr>
            <a:xfrm>
              <a:off x="0" y="0"/>
              <a:ext cx="8077962" cy="8390382"/>
            </a:xfrm>
            <a:custGeom>
              <a:avLst/>
              <a:gdLst/>
              <a:ahLst/>
              <a:cxnLst/>
              <a:rect l="l" t="t" r="r" b="b"/>
              <a:pathLst>
                <a:path w="8077962" h="8390382">
                  <a:moveTo>
                    <a:pt x="0" y="0"/>
                  </a:moveTo>
                  <a:lnTo>
                    <a:pt x="8077962" y="0"/>
                  </a:lnTo>
                  <a:lnTo>
                    <a:pt x="8077962" y="8390382"/>
                  </a:lnTo>
                  <a:lnTo>
                    <a:pt x="0" y="8390382"/>
                  </a:lnTo>
                  <a:lnTo>
                    <a:pt x="0" y="0"/>
                  </a:lnTo>
                  <a:close/>
                </a:path>
              </a:pathLst>
            </a:custGeom>
            <a:blipFill>
              <a:blip r:embed="rId7"/>
              <a:stretch>
                <a:fillRect r="-1" b="-20346"/>
              </a:stretch>
            </a:blipFill>
          </p:spPr>
          <p:txBody>
            <a:bodyPr/>
            <a:lstStyle/>
            <a:p>
              <a:endParaRPr lang="en-US"/>
            </a:p>
          </p:txBody>
        </p:sp>
      </p:grpSp>
      <p:grpSp>
        <p:nvGrpSpPr>
          <p:cNvPr id="11" name="Group 11"/>
          <p:cNvGrpSpPr/>
          <p:nvPr/>
        </p:nvGrpSpPr>
        <p:grpSpPr>
          <a:xfrm>
            <a:off x="9084626" y="5455311"/>
            <a:ext cx="4971189" cy="4967245"/>
            <a:chOff x="0" y="0"/>
            <a:chExt cx="4986102" cy="4982146"/>
          </a:xfrm>
        </p:grpSpPr>
        <p:sp>
          <p:nvSpPr>
            <p:cNvPr id="12" name="Freeform 12"/>
            <p:cNvSpPr/>
            <p:nvPr/>
          </p:nvSpPr>
          <p:spPr>
            <a:xfrm>
              <a:off x="0" y="0"/>
              <a:ext cx="4986090" cy="4982083"/>
            </a:xfrm>
            <a:custGeom>
              <a:avLst/>
              <a:gdLst/>
              <a:ahLst/>
              <a:cxnLst/>
              <a:rect l="l" t="t" r="r" b="b"/>
              <a:pathLst>
                <a:path w="4986090" h="4982083">
                  <a:moveTo>
                    <a:pt x="0" y="0"/>
                  </a:moveTo>
                  <a:lnTo>
                    <a:pt x="4986090" y="0"/>
                  </a:lnTo>
                  <a:lnTo>
                    <a:pt x="4986090" y="4982083"/>
                  </a:lnTo>
                  <a:lnTo>
                    <a:pt x="0" y="4982083"/>
                  </a:lnTo>
                  <a:lnTo>
                    <a:pt x="0" y="0"/>
                  </a:lnTo>
                  <a:close/>
                </a:path>
              </a:pathLst>
            </a:custGeom>
            <a:blipFill>
              <a:blip r:embed="rId8"/>
              <a:stretch>
                <a:fillRect l="-3" t="-3405" b="-21699"/>
              </a:stretch>
            </a:blipFill>
          </p:spPr>
          <p:txBody>
            <a:bodyPr/>
            <a:lstStyle/>
            <a:p>
              <a:endParaRPr lang="en-US"/>
            </a:p>
          </p:txBody>
        </p:sp>
      </p:grpSp>
      <p:sp>
        <p:nvSpPr>
          <p:cNvPr id="1015"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6 OF 18</a:t>
            </a:r>
          </a:p>
        </p:txBody>
      </p:sp>
      <p:sp>
        <p:nvSpPr>
          <p:cNvPr id="1016"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017"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018"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019"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020"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021" name="Dot"/>
          <p:cNvSpPr/>
          <p:nvPr/>
        </p:nvSpPr>
        <p:spPr>
          <a:xfrm>
            <a:off x="15380000" y="1010000"/>
            <a:ext cx="110000" cy="110000"/>
          </a:xfrm>
          <a:prstGeom prst="ellipse">
            <a:avLst/>
          </a:prstGeom>
          <a:solidFill>
            <a:srgbClr val="254157"/>
          </a:solidFill>
          <a:ln w="9525">
            <a:solidFill>
              <a:srgbClr val="254157"/>
            </a:solidFill>
          </a:ln>
        </p:spPr>
        <p:txBody>
          <a:bodyPr/>
          <a:lstStyle/>
          <a:p>
            <a:endParaRPr lang="en-US"/>
          </a:p>
        </p:txBody>
      </p:sp>
      <p:sp>
        <p:nvSpPr>
          <p:cNvPr id="1022"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023"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024"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025"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026"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027"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028"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029"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1030"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1031"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032"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033" name="Dot"/>
          <p:cNvSpPr/>
          <p:nvPr/>
        </p:nvSpPr>
        <p:spPr>
          <a:xfrm>
            <a:off x="17540000" y="1010000"/>
            <a:ext cx="110000" cy="110000"/>
          </a:xfrm>
          <a:prstGeom prst="ellipse">
            <a:avLst/>
          </a:prstGeom>
          <a:noFill/>
          <a:ln w="9525">
            <a:solidFill>
              <a:srgbClr val="254157"/>
            </a:solidFill>
          </a:ln>
        </p:spPr>
        <p:txBody>
          <a:bodyPr/>
          <a:lstStyle/>
          <a:p>
            <a:endParaRPr lang="en-US"/>
          </a:p>
        </p:txBody>
      </p:sp>
      <p:sp>
        <p:nvSpPr>
          <p:cNvPr id="1341" name="Lesson line"/>
          <p:cNvSpPr txBox="1"/>
          <p:nvPr/>
        </p:nvSpPr>
        <p:spPr>
          <a:xfrm>
            <a:off x="631299" y="3700000"/>
            <a:ext cx="16700000" cy="480000"/>
          </a:xfrm>
          <a:prstGeom prst="rect">
            <a:avLst/>
          </a:prstGeom>
        </p:spPr>
        <p:txBody>
          <a:bodyPr wrap="square" lIns="0" tIns="0" rIns="0" bIns="0" rtlCol="0" anchor="t">
            <a:spAutoFit/>
          </a:bodyPr>
          <a:lstStyle/>
          <a:p>
            <a:pPr algn="l"/>
            <a:r>
              <a:rPr lang="en-US" sz="2800" i="1">
                <a:solidFill>
                  <a:srgbClr val="2F6B4F"/>
                </a:solidFill>
                <a:latin typeface="Inter Italics"/>
                <a:ea typeface="Inter Italics"/>
                <a:cs typeface="Inter Italics"/>
                <a:sym typeface="Inter Italics"/>
              </a:rPr>
              <a:t>A loyal core of non-family leaders gives the family the confidence to let go.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Freeform 4"/>
          <p:cNvSpPr/>
          <p:nvPr/>
        </p:nvSpPr>
        <p:spPr>
          <a:xfrm>
            <a:off x="1028700" y="5916950"/>
            <a:ext cx="6535968" cy="3144488"/>
          </a:xfrm>
          <a:custGeom>
            <a:avLst/>
            <a:gdLst/>
            <a:ahLst/>
            <a:cxnLst/>
            <a:rect l="l" t="t" r="r" b="b"/>
            <a:pathLst>
              <a:path w="6535968" h="3144488">
                <a:moveTo>
                  <a:pt x="0" y="0"/>
                </a:moveTo>
                <a:lnTo>
                  <a:pt x="6535968" y="0"/>
                </a:lnTo>
                <a:lnTo>
                  <a:pt x="6535968" y="3144488"/>
                </a:lnTo>
                <a:lnTo>
                  <a:pt x="0" y="3144488"/>
                </a:lnTo>
                <a:lnTo>
                  <a:pt x="0" y="0"/>
                </a:lnTo>
                <a:close/>
              </a:path>
            </a:pathLst>
          </a:custGeom>
          <a:blipFill>
            <a:blip r:embed="rId5"/>
            <a:stretch>
              <a:fillRect t="-54466" b="-53388"/>
            </a:stretch>
          </a:blipFill>
        </p:spPr>
        <p:txBody>
          <a:bodyPr/>
          <a:lstStyle/>
          <a:p>
            <a:endParaRPr lang="en-US"/>
          </a:p>
        </p:txBody>
      </p:sp>
      <p:sp>
        <p:nvSpPr>
          <p:cNvPr id="5" name="Freeform 5"/>
          <p:cNvSpPr/>
          <p:nvPr/>
        </p:nvSpPr>
        <p:spPr>
          <a:xfrm>
            <a:off x="9325054" y="5720089"/>
            <a:ext cx="6404002" cy="3538211"/>
          </a:xfrm>
          <a:custGeom>
            <a:avLst/>
            <a:gdLst/>
            <a:ahLst/>
            <a:cxnLst/>
            <a:rect l="l" t="t" r="r" b="b"/>
            <a:pathLst>
              <a:path w="6404002" h="3538211">
                <a:moveTo>
                  <a:pt x="0" y="0"/>
                </a:moveTo>
                <a:lnTo>
                  <a:pt x="6404002" y="0"/>
                </a:lnTo>
                <a:lnTo>
                  <a:pt x="6404002" y="3538211"/>
                </a:lnTo>
                <a:lnTo>
                  <a:pt x="0" y="3538211"/>
                </a:lnTo>
                <a:lnTo>
                  <a:pt x="0" y="0"/>
                </a:lnTo>
                <a:close/>
              </a:path>
            </a:pathLst>
          </a:custGeom>
          <a:blipFill>
            <a:blip r:embed="rId6"/>
            <a:stretch>
              <a:fillRect/>
            </a:stretch>
          </a:blipFill>
        </p:spPr>
        <p:txBody>
          <a:bodyPr/>
          <a:lstStyle/>
          <a:p>
            <a:endParaRPr lang="en-US"/>
          </a:p>
        </p:txBody>
      </p:sp>
      <p:sp>
        <p:nvSpPr>
          <p:cNvPr id="6" name="TextBox 6"/>
          <p:cNvSpPr txBox="1"/>
          <p:nvPr/>
        </p:nvSpPr>
        <p:spPr>
          <a:xfrm>
            <a:off x="631299" y="2077795"/>
            <a:ext cx="16768403" cy="1952498"/>
          </a:xfrm>
          <a:prstGeom prst="rect">
            <a:avLst/>
          </a:prstGeom>
        </p:spPr>
        <p:txBody>
          <a:bodyPr lIns="0" tIns="0" rIns="0" bIns="0" rtlCol="0" anchor="t">
            <a:spAutoFit/>
          </a:bodyPr>
          <a:lstStyle/>
          <a:p>
            <a:pPr algn="l">
              <a:lnSpc>
                <a:spcPts val="5135"/>
              </a:lnSpc>
            </a:pPr>
            <a:r>
              <a:rPr lang="en-US" sz="6500" b="1" spc="-383">
                <a:solidFill>
                  <a:srgbClr val="254157"/>
                </a:solidFill>
                <a:latin typeface="Inter Bold"/>
                <a:ea typeface="Inter Bold"/>
                <a:cs typeface="Inter Bold"/>
                <a:sym typeface="Inter Bold"/>
              </a:rPr>
              <a:t>LESSON SEVEN:</a:t>
            </a:r>
          </a:p>
          <a:p>
            <a:pPr algn="l">
              <a:lnSpc>
                <a:spcPts val="4740"/>
              </a:lnSpc>
            </a:pPr>
            <a:r>
              <a:rPr lang="en-US" sz="6000" spc="-354">
                <a:solidFill>
                  <a:srgbClr val="254157"/>
                </a:solidFill>
                <a:latin typeface="Inter"/>
                <a:ea typeface="Inter"/>
                <a:cs typeface="Inter"/>
                <a:sym typeface="Inter"/>
              </a:rPr>
              <a:t>PEER GROUPS AND STRUCTURE </a:t>
            </a:r>
          </a:p>
          <a:p>
            <a:pPr marL="0" lvl="0" indent="0" algn="l">
              <a:lnSpc>
                <a:spcPts val="4740"/>
              </a:lnSpc>
            </a:pPr>
            <a:r>
              <a:rPr lang="en-US" sz="6000" spc="-354">
                <a:solidFill>
                  <a:srgbClr val="254157"/>
                </a:solidFill>
                <a:latin typeface="Inter"/>
                <a:ea typeface="Inter"/>
                <a:cs typeface="Inter"/>
                <a:sym typeface="Inter"/>
              </a:rPr>
              <a:t>SUPPORT SUCCESSION</a:t>
            </a:r>
          </a:p>
        </p:txBody>
      </p:sp>
      <p:sp>
        <p:nvSpPr>
          <p:cNvPr id="1034"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7 OF 18</a:t>
            </a:r>
          </a:p>
        </p:txBody>
      </p:sp>
      <p:sp>
        <p:nvSpPr>
          <p:cNvPr id="1035"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036"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037"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038"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039"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040"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041" name="Dot"/>
          <p:cNvSpPr/>
          <p:nvPr/>
        </p:nvSpPr>
        <p:spPr>
          <a:xfrm>
            <a:off x="15560000" y="1010000"/>
            <a:ext cx="110000" cy="110000"/>
          </a:xfrm>
          <a:prstGeom prst="ellipse">
            <a:avLst/>
          </a:prstGeom>
          <a:solidFill>
            <a:srgbClr val="254157"/>
          </a:solidFill>
          <a:ln w="9525">
            <a:solidFill>
              <a:srgbClr val="254157"/>
            </a:solidFill>
          </a:ln>
        </p:spPr>
        <p:txBody>
          <a:bodyPr/>
          <a:lstStyle/>
          <a:p>
            <a:endParaRPr lang="en-US"/>
          </a:p>
        </p:txBody>
      </p:sp>
      <p:sp>
        <p:nvSpPr>
          <p:cNvPr id="1042"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043"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044"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045"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046"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047"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048"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1049"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1050"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051"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052" name="Dot"/>
          <p:cNvSpPr/>
          <p:nvPr/>
        </p:nvSpPr>
        <p:spPr>
          <a:xfrm>
            <a:off x="17540000" y="1010000"/>
            <a:ext cx="110000" cy="110000"/>
          </a:xfrm>
          <a:prstGeom prst="ellipse">
            <a:avLst/>
          </a:prstGeom>
          <a:noFill/>
          <a:ln w="9525">
            <a:solidFill>
              <a:srgbClr val="254157"/>
            </a:solidFill>
          </a:ln>
        </p:spPr>
        <p:txBody>
          <a:bodyPr/>
          <a:lstStyle/>
          <a:p>
            <a:endParaRPr lang="en-US"/>
          </a:p>
        </p:txBody>
      </p:sp>
      <p:sp>
        <p:nvSpPr>
          <p:cNvPr id="1343" name="Lesson line"/>
          <p:cNvSpPr txBox="1"/>
          <p:nvPr/>
        </p:nvSpPr>
        <p:spPr>
          <a:xfrm>
            <a:off x="631299" y="4560000"/>
            <a:ext cx="16700000" cy="480000"/>
          </a:xfrm>
          <a:prstGeom prst="rect">
            <a:avLst/>
          </a:prstGeom>
        </p:spPr>
        <p:txBody>
          <a:bodyPr wrap="square" lIns="0" tIns="0" rIns="0" bIns="0" rtlCol="0" anchor="t">
            <a:spAutoFit/>
          </a:bodyPr>
          <a:lstStyle/>
          <a:p>
            <a:pPr algn="l"/>
            <a:r>
              <a:rPr lang="en-US" sz="2800" i="1">
                <a:solidFill>
                  <a:srgbClr val="2F6B4F"/>
                </a:solidFill>
                <a:latin typeface="Inter Italics"/>
                <a:ea typeface="Inter Italics"/>
                <a:cs typeface="Inter Italics"/>
                <a:sym typeface="Inter Italics"/>
              </a:rPr>
              <a:t>Peers who aren’t your family — and a room where you can talk about your family.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Freeform 4"/>
          <p:cNvSpPr/>
          <p:nvPr/>
        </p:nvSpPr>
        <p:spPr>
          <a:xfrm>
            <a:off x="2805293" y="4838500"/>
            <a:ext cx="13788266" cy="3792271"/>
          </a:xfrm>
          <a:custGeom>
            <a:avLst/>
            <a:gdLst/>
            <a:ahLst/>
            <a:cxnLst/>
            <a:rect l="l" t="t" r="r" b="b"/>
            <a:pathLst>
              <a:path w="13788266" h="3792271">
                <a:moveTo>
                  <a:pt x="0" y="0"/>
                </a:moveTo>
                <a:lnTo>
                  <a:pt x="13788266" y="0"/>
                </a:lnTo>
                <a:lnTo>
                  <a:pt x="13788266" y="3792271"/>
                </a:lnTo>
                <a:lnTo>
                  <a:pt x="0" y="3792271"/>
                </a:lnTo>
                <a:lnTo>
                  <a:pt x="0" y="0"/>
                </a:lnTo>
                <a:close/>
              </a:path>
            </a:pathLst>
          </a:custGeom>
          <a:blipFill>
            <a:blip r:embed="rId5"/>
            <a:stretch>
              <a:fillRect t="-72738" b="-70866"/>
            </a:stretch>
          </a:blipFill>
        </p:spPr>
        <p:txBody>
          <a:bodyPr/>
          <a:lstStyle/>
          <a:p>
            <a:endParaRPr lang="en-US"/>
          </a:p>
        </p:txBody>
      </p:sp>
      <p:sp>
        <p:nvSpPr>
          <p:cNvPr id="5" name="TextBox 5"/>
          <p:cNvSpPr txBox="1"/>
          <p:nvPr/>
        </p:nvSpPr>
        <p:spPr>
          <a:xfrm>
            <a:off x="631299" y="2077795"/>
            <a:ext cx="16768403" cy="1449451"/>
          </a:xfrm>
          <a:prstGeom prst="rect">
            <a:avLst/>
          </a:prstGeom>
        </p:spPr>
        <p:txBody>
          <a:bodyPr lIns="0" tIns="0" rIns="0" bIns="0" rtlCol="0" anchor="t">
            <a:spAutoFit/>
          </a:bodyPr>
          <a:lstStyle/>
          <a:p>
            <a:pPr algn="l">
              <a:lnSpc>
                <a:spcPts val="5135"/>
              </a:lnSpc>
            </a:pPr>
            <a:r>
              <a:rPr lang="en-US" sz="6500" b="1" spc="-383">
                <a:solidFill>
                  <a:srgbClr val="254157"/>
                </a:solidFill>
                <a:latin typeface="Inter Bold"/>
                <a:ea typeface="Inter Bold"/>
                <a:cs typeface="Inter Bold"/>
                <a:sym typeface="Inter Bold"/>
              </a:rPr>
              <a:t>LESSON EIGHT:</a:t>
            </a:r>
          </a:p>
          <a:p>
            <a:pPr marL="0" lvl="0" indent="0" algn="l">
              <a:lnSpc>
                <a:spcPts val="5135"/>
              </a:lnSpc>
            </a:pPr>
            <a:r>
              <a:rPr lang="en-US" sz="6000" spc="-401">
                <a:solidFill>
                  <a:srgbClr val="254157"/>
                </a:solidFill>
                <a:latin typeface="Inter"/>
                <a:ea typeface="Inter"/>
                <a:cs typeface="Inter"/>
                <a:sym typeface="Inter"/>
              </a:rPr>
              <a:t>LISTEN TO THE NEXT GENERATION EARLY ON</a:t>
            </a:r>
          </a:p>
        </p:txBody>
      </p:sp>
      <p:sp>
        <p:nvSpPr>
          <p:cNvPr id="901"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8 OF 18</a:t>
            </a:r>
          </a:p>
        </p:txBody>
      </p:sp>
      <p:sp>
        <p:nvSpPr>
          <p:cNvPr id="902"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903"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904"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905"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906"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907"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908"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909" name="Dot"/>
          <p:cNvSpPr/>
          <p:nvPr/>
        </p:nvSpPr>
        <p:spPr>
          <a:xfrm>
            <a:off x="15740000" y="1010000"/>
            <a:ext cx="110000" cy="110000"/>
          </a:xfrm>
          <a:prstGeom prst="ellipse">
            <a:avLst/>
          </a:prstGeom>
          <a:solidFill>
            <a:srgbClr val="254157"/>
          </a:solidFill>
          <a:ln w="9525">
            <a:solidFill>
              <a:srgbClr val="254157"/>
            </a:solidFill>
          </a:ln>
        </p:spPr>
        <p:txBody>
          <a:bodyPr/>
          <a:lstStyle/>
          <a:p>
            <a:endParaRPr lang="en-US"/>
          </a:p>
        </p:txBody>
      </p:sp>
      <p:sp>
        <p:nvSpPr>
          <p:cNvPr id="910"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911"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912"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913"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914"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915"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916"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917"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918"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919" name="Dot"/>
          <p:cNvSpPr/>
          <p:nvPr/>
        </p:nvSpPr>
        <p:spPr>
          <a:xfrm>
            <a:off x="17540000" y="1010000"/>
            <a:ext cx="110000" cy="110000"/>
          </a:xfrm>
          <a:prstGeom prst="ellipse">
            <a:avLst/>
          </a:prstGeom>
          <a:noFill/>
          <a:ln w="9525">
            <a:solidFill>
              <a:srgbClr val="254157"/>
            </a:solidFill>
          </a:ln>
        </p:spPr>
        <p:txBody>
          <a:bodyPr/>
          <a:lstStyle/>
          <a:p>
            <a:endParaRPr lang="en-US"/>
          </a:p>
        </p:txBody>
      </p:sp>
      <p:sp>
        <p:nvSpPr>
          <p:cNvPr id="1338" name="Lesson line"/>
          <p:cNvSpPr txBox="1"/>
          <p:nvPr/>
        </p:nvSpPr>
        <p:spPr>
          <a:xfrm>
            <a:off x="631299" y="3700000"/>
            <a:ext cx="16700000" cy="480000"/>
          </a:xfrm>
          <a:prstGeom prst="rect">
            <a:avLst/>
          </a:prstGeom>
        </p:spPr>
        <p:txBody>
          <a:bodyPr wrap="square" lIns="0" tIns="0" rIns="0" bIns="0" rtlCol="0" anchor="t">
            <a:spAutoFit/>
          </a:bodyPr>
          <a:lstStyle/>
          <a:p>
            <a:pPr algn="l"/>
            <a:r>
              <a:rPr lang="en-US" sz="2800" i="1">
                <a:solidFill>
                  <a:srgbClr val="2F6B4F"/>
                </a:solidFill>
                <a:latin typeface="Inter Italics"/>
                <a:ea typeface="Inter Italics"/>
                <a:cs typeface="Inter Italics"/>
                <a:sym typeface="Inter Italics"/>
              </a:rPr>
              <a:t>Low light, a dizzying stretch wrapper, and a father who listened.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631299" y="2077795"/>
            <a:ext cx="17980008" cy="1352423"/>
          </a:xfrm>
          <a:prstGeom prst="rect">
            <a:avLst/>
          </a:prstGeom>
        </p:spPr>
        <p:txBody>
          <a:bodyPr lIns="0" tIns="0" rIns="0" bIns="0" rtlCol="0" anchor="t">
            <a:spAutoFit/>
          </a:bodyPr>
          <a:lstStyle/>
          <a:p>
            <a:pPr algn="l">
              <a:lnSpc>
                <a:spcPts val="5135"/>
              </a:lnSpc>
            </a:pPr>
            <a:r>
              <a:rPr lang="en-US" sz="6500" b="1" spc="-383">
                <a:solidFill>
                  <a:srgbClr val="254157"/>
                </a:solidFill>
                <a:latin typeface="Inter Bold"/>
                <a:ea typeface="Inter Bold"/>
                <a:cs typeface="Inter Bold"/>
                <a:sym typeface="Inter Bold"/>
              </a:rPr>
              <a:t>LESSON NINE:</a:t>
            </a:r>
          </a:p>
          <a:p>
            <a:pPr marL="0" lvl="0" indent="0" algn="l">
              <a:lnSpc>
                <a:spcPts val="4740"/>
              </a:lnSpc>
            </a:pPr>
            <a:r>
              <a:rPr lang="en-US" sz="6000" spc="-354">
                <a:solidFill>
                  <a:srgbClr val="254157"/>
                </a:solidFill>
                <a:latin typeface="Inter"/>
                <a:ea typeface="Inter"/>
                <a:cs typeface="Inter"/>
                <a:sym typeface="Inter"/>
              </a:rPr>
              <a:t>MENTORS ARE CRITICAL TO SUCCESSION</a:t>
            </a:r>
          </a:p>
        </p:txBody>
      </p:sp>
      <p:sp>
        <p:nvSpPr>
          <p:cNvPr id="5" name="TextBox 5"/>
          <p:cNvSpPr txBox="1"/>
          <p:nvPr/>
        </p:nvSpPr>
        <p:spPr>
          <a:xfrm>
            <a:off x="1028700" y="3850000"/>
            <a:ext cx="8300000" cy="5900000"/>
          </a:xfrm>
          <a:prstGeom prst="rect">
            <a:avLst/>
          </a:prstGeom>
        </p:spPr>
        <p:txBody>
          <a:bodyPr lIns="0" tIns="0" rIns="0" bIns="0" rtlCol="0" anchor="t">
            <a:spAutoFit/>
          </a:bodyPr>
          <a:lstStyle/>
          <a:p>
            <a:pPr algn="l">
              <a:lnSpc>
                <a:spcPts val="3000"/>
              </a:lnSpc>
            </a:pPr>
            <a:r>
              <a:rPr lang="en-US" sz="2600" i="1">
                <a:solidFill>
                  <a:srgbClr val="000000"/>
                </a:solidFill>
                <a:latin typeface="Inter Italics"/>
                <a:ea typeface="Inter Italics"/>
                <a:cs typeface="Inter Italics"/>
                <a:sym typeface="Inter Italics"/>
              </a:rPr>
              <a:t>“…wisdom is passed not just from generation to generation but across the organization.”</a:t>
            </a:r>
          </a:p>
          <a:p>
            <a:pPr algn="l">
              <a:lnSpc>
                <a:spcPts val="1900"/>
              </a:lnSpc>
              <a:spcBef>
                <a:spcPts val="300"/>
              </a:spcBef>
            </a:pPr>
            <a:r>
              <a:rPr lang="en-US" sz="1700">
                <a:solidFill>
                  <a:srgbClr val="5B6B75"/>
                </a:solidFill>
                <a:latin typeface="Inter"/>
                <a:ea typeface="Inter"/>
                <a:cs typeface="Inter"/>
                <a:sym typeface="Inter"/>
              </a:rPr>
              <a:t>— Jennifer Pendergast, PhD, John L. Ward Clinical Professor of Family Enterprise, Kellogg School of Management</a:t>
            </a:r>
          </a:p>
          <a:p>
            <a:pPr algn="l">
              <a:lnSpc>
                <a:spcPts val="3500"/>
              </a:lnSpc>
              <a:spcBef>
                <a:spcPts val="1400"/>
              </a:spcBef>
            </a:pPr>
            <a:r>
              <a:rPr lang="en-US" sz="3200" b="1">
                <a:solidFill>
                  <a:srgbClr val="254157"/>
                </a:solidFill>
                <a:latin typeface="Inter Bold"/>
                <a:ea typeface="Inter Bold"/>
                <a:cs typeface="Inter Bold"/>
                <a:sym typeface="Inter Bold"/>
              </a:rPr>
              <a:t>Mine</a:t>
            </a:r>
          </a:p>
          <a:p>
            <a:pPr marL="342900" indent="-342900" algn="l">
              <a:lnSpc>
                <a:spcPts val="3300"/>
              </a:lnSpc>
              <a:spcBef>
                <a:spcPts val="300"/>
              </a:spcBef>
              <a:buFont typeface="Arial"/>
              <a:buChar char="•"/>
            </a:pPr>
            <a:r>
              <a:rPr lang="en-US" sz="2800">
                <a:solidFill>
                  <a:srgbClr val="000000"/>
                </a:solidFill>
                <a:latin typeface="Inter"/>
                <a:ea typeface="Inter"/>
                <a:cs typeface="Inter"/>
                <a:sym typeface="Inter"/>
              </a:rPr>
              <a:t>Jim, our VP of Sales</a:t>
            </a:r>
          </a:p>
          <a:p>
            <a:pPr marL="342900" indent="-342900" algn="l">
              <a:lnSpc>
                <a:spcPts val="3300"/>
              </a:lnSpc>
              <a:buFont typeface="Arial"/>
              <a:buChar char="•"/>
            </a:pPr>
            <a:r>
              <a:rPr lang="en-US" sz="2800">
                <a:solidFill>
                  <a:srgbClr val="000000"/>
                </a:solidFill>
                <a:latin typeface="Inter"/>
                <a:ea typeface="Inter"/>
                <a:cs typeface="Inter"/>
                <a:sym typeface="Inter"/>
              </a:rPr>
              <a:t>Gary Dake, President of Stewart’s</a:t>
            </a:r>
          </a:p>
          <a:p>
            <a:pPr marL="342900" indent="-342900" algn="l">
              <a:lnSpc>
                <a:spcPts val="3300"/>
              </a:lnSpc>
              <a:buFont typeface="Arial"/>
              <a:buChar char="•"/>
            </a:pPr>
            <a:r>
              <a:rPr lang="en-US" sz="2800">
                <a:solidFill>
                  <a:srgbClr val="000000"/>
                </a:solidFill>
                <a:latin typeface="Inter"/>
                <a:ea typeface="Inter"/>
                <a:cs typeface="Inter"/>
                <a:sym typeface="Inter"/>
              </a:rPr>
              <a:t>Our key sales reps</a:t>
            </a:r>
          </a:p>
          <a:p>
            <a:pPr marL="342900" indent="-342900" algn="l">
              <a:lnSpc>
                <a:spcPts val="3300"/>
              </a:lnSpc>
              <a:buFont typeface="Arial"/>
              <a:buChar char="•"/>
            </a:pPr>
            <a:r>
              <a:rPr lang="en-US" sz="2800">
                <a:solidFill>
                  <a:srgbClr val="000000"/>
                </a:solidFill>
                <a:latin typeface="Inter"/>
                <a:ea typeface="Inter"/>
                <a:cs typeface="Inter"/>
                <a:sym typeface="Inter"/>
              </a:rPr>
              <a:t>A vendor rep who wanted us to succeed</a:t>
            </a:r>
          </a:p>
          <a:p>
            <a:pPr algn="l">
              <a:lnSpc>
                <a:spcPts val="3400"/>
              </a:lnSpc>
              <a:spcBef>
                <a:spcPts val="1200"/>
              </a:spcBef>
            </a:pPr>
            <a:r>
              <a:rPr lang="en-US" sz="3000" b="1">
                <a:solidFill>
                  <a:srgbClr val="2F6B4F"/>
                </a:solidFill>
                <a:latin typeface="Inter Bold"/>
                <a:ea typeface="Inter Bold"/>
                <a:cs typeface="Inter Bold"/>
                <a:sym typeface="Inter Bold"/>
              </a:rPr>
              <a:t>None of them shared my last name.</a:t>
            </a:r>
          </a:p>
        </p:txBody>
      </p:sp>
      <p:grpSp>
        <p:nvGrpSpPr>
          <p:cNvPr id="6" name="Group 6"/>
          <p:cNvGrpSpPr/>
          <p:nvPr/>
        </p:nvGrpSpPr>
        <p:grpSpPr>
          <a:xfrm>
            <a:off x="10074801" y="7348228"/>
            <a:ext cx="4095062" cy="2938772"/>
            <a:chOff x="0" y="0"/>
            <a:chExt cx="3870878" cy="2777890"/>
          </a:xfrm>
        </p:grpSpPr>
        <p:sp>
          <p:nvSpPr>
            <p:cNvPr id="7" name="Freeform 7" descr="Hill &amp; Markes - The Hill and Markes, Inc. team learned all... | Facebook"/>
            <p:cNvSpPr/>
            <p:nvPr/>
          </p:nvSpPr>
          <p:spPr>
            <a:xfrm>
              <a:off x="0" y="0"/>
              <a:ext cx="3870833" cy="2777859"/>
            </a:xfrm>
            <a:custGeom>
              <a:avLst/>
              <a:gdLst/>
              <a:ahLst/>
              <a:cxnLst/>
              <a:rect l="l" t="t" r="r" b="b"/>
              <a:pathLst>
                <a:path w="3870833" h="2777859">
                  <a:moveTo>
                    <a:pt x="0" y="0"/>
                  </a:moveTo>
                  <a:lnTo>
                    <a:pt x="3870833" y="0"/>
                  </a:lnTo>
                  <a:lnTo>
                    <a:pt x="3870833" y="2777859"/>
                  </a:lnTo>
                  <a:lnTo>
                    <a:pt x="0" y="2777859"/>
                  </a:lnTo>
                  <a:lnTo>
                    <a:pt x="0" y="0"/>
                  </a:lnTo>
                  <a:close/>
                </a:path>
              </a:pathLst>
            </a:custGeom>
            <a:blipFill>
              <a:blip r:embed="rId5"/>
              <a:stretch>
                <a:fillRect l="-2" t="-23376" b="-15973"/>
              </a:stretch>
            </a:blipFill>
          </p:spPr>
          <p:txBody>
            <a:bodyPr/>
            <a:lstStyle/>
            <a:p>
              <a:endParaRPr lang="en-US"/>
            </a:p>
          </p:txBody>
        </p:sp>
      </p:grpSp>
      <p:grpSp>
        <p:nvGrpSpPr>
          <p:cNvPr id="8" name="Group 8"/>
          <p:cNvGrpSpPr/>
          <p:nvPr/>
        </p:nvGrpSpPr>
        <p:grpSpPr>
          <a:xfrm>
            <a:off x="10074801" y="3825083"/>
            <a:ext cx="4095062" cy="3499974"/>
            <a:chOff x="0" y="0"/>
            <a:chExt cx="5967944" cy="5100692"/>
          </a:xfrm>
        </p:grpSpPr>
        <p:sp>
          <p:nvSpPr>
            <p:cNvPr id="9" name="Freeform 9" descr="Image result for jim izzano hill &amp; markes"/>
            <p:cNvSpPr/>
            <p:nvPr/>
          </p:nvSpPr>
          <p:spPr>
            <a:xfrm>
              <a:off x="0" y="0"/>
              <a:ext cx="5967984" cy="5100701"/>
            </a:xfrm>
            <a:custGeom>
              <a:avLst/>
              <a:gdLst/>
              <a:ahLst/>
              <a:cxnLst/>
              <a:rect l="l" t="t" r="r" b="b"/>
              <a:pathLst>
                <a:path w="5967984" h="5100701">
                  <a:moveTo>
                    <a:pt x="0" y="0"/>
                  </a:moveTo>
                  <a:lnTo>
                    <a:pt x="5967984" y="0"/>
                  </a:lnTo>
                  <a:lnTo>
                    <a:pt x="5967984" y="5100701"/>
                  </a:lnTo>
                  <a:lnTo>
                    <a:pt x="0" y="5100701"/>
                  </a:lnTo>
                  <a:lnTo>
                    <a:pt x="0" y="0"/>
                  </a:lnTo>
                  <a:close/>
                </a:path>
              </a:pathLst>
            </a:custGeom>
            <a:blipFill>
              <a:blip r:embed="rId6"/>
              <a:stretch>
                <a:fillRect l="-1110" r="-12133"/>
              </a:stretch>
            </a:blipFill>
          </p:spPr>
          <p:txBody>
            <a:bodyPr/>
            <a:lstStyle/>
            <a:p>
              <a:endParaRPr lang="en-US"/>
            </a:p>
          </p:txBody>
        </p:sp>
      </p:grpSp>
      <p:grpSp>
        <p:nvGrpSpPr>
          <p:cNvPr id="10" name="Group 10"/>
          <p:cNvGrpSpPr/>
          <p:nvPr/>
        </p:nvGrpSpPr>
        <p:grpSpPr>
          <a:xfrm>
            <a:off x="14268640" y="3825083"/>
            <a:ext cx="4105725" cy="6461917"/>
            <a:chOff x="0" y="0"/>
            <a:chExt cx="2157484" cy="3395620"/>
          </a:xfrm>
        </p:grpSpPr>
        <p:sp>
          <p:nvSpPr>
            <p:cNvPr id="11" name="Freeform 11" descr="No alternative text description for this image"/>
            <p:cNvSpPr/>
            <p:nvPr/>
          </p:nvSpPr>
          <p:spPr>
            <a:xfrm>
              <a:off x="0" y="0"/>
              <a:ext cx="2157476" cy="3395599"/>
            </a:xfrm>
            <a:custGeom>
              <a:avLst/>
              <a:gdLst/>
              <a:ahLst/>
              <a:cxnLst/>
              <a:rect l="l" t="t" r="r" b="b"/>
              <a:pathLst>
                <a:path w="2157476" h="3395599">
                  <a:moveTo>
                    <a:pt x="0" y="0"/>
                  </a:moveTo>
                  <a:lnTo>
                    <a:pt x="2157476" y="0"/>
                  </a:lnTo>
                  <a:lnTo>
                    <a:pt x="2157476" y="3395599"/>
                  </a:lnTo>
                  <a:lnTo>
                    <a:pt x="0" y="3395599"/>
                  </a:lnTo>
                  <a:lnTo>
                    <a:pt x="0" y="0"/>
                  </a:lnTo>
                  <a:close/>
                </a:path>
              </a:pathLst>
            </a:custGeom>
            <a:blipFill>
              <a:blip r:embed="rId7"/>
              <a:stretch>
                <a:fillRect l="-8298" r="-9747" b="-35"/>
              </a:stretch>
            </a:blipFill>
          </p:spPr>
          <p:txBody>
            <a:bodyPr/>
            <a:lstStyle/>
            <a:p>
              <a:endParaRPr lang="en-US"/>
            </a:p>
          </p:txBody>
        </p:sp>
      </p:grpSp>
      <p:sp>
        <p:nvSpPr>
          <p:cNvPr id="1053"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9 OF 18</a:t>
            </a:r>
          </a:p>
        </p:txBody>
      </p:sp>
      <p:sp>
        <p:nvSpPr>
          <p:cNvPr id="1054"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055"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056"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057"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058"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059"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060"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061"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062" name="Dot"/>
          <p:cNvSpPr/>
          <p:nvPr/>
        </p:nvSpPr>
        <p:spPr>
          <a:xfrm>
            <a:off x="15920000" y="1010000"/>
            <a:ext cx="110000" cy="110000"/>
          </a:xfrm>
          <a:prstGeom prst="ellipse">
            <a:avLst/>
          </a:prstGeom>
          <a:solidFill>
            <a:srgbClr val="254157"/>
          </a:solidFill>
          <a:ln w="9525">
            <a:solidFill>
              <a:srgbClr val="254157"/>
            </a:solidFill>
          </a:ln>
        </p:spPr>
        <p:txBody>
          <a:bodyPr/>
          <a:lstStyle/>
          <a:p>
            <a:endParaRPr lang="en-US"/>
          </a:p>
        </p:txBody>
      </p:sp>
      <p:sp>
        <p:nvSpPr>
          <p:cNvPr id="1063"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064"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065"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066"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067"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1068"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1069"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070"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071" name="Dot"/>
          <p:cNvSpPr/>
          <p:nvPr/>
        </p:nvSpPr>
        <p:spPr>
          <a:xfrm>
            <a:off x="17540000" y="1010000"/>
            <a:ext cx="110000" cy="110000"/>
          </a:xfrm>
          <a:prstGeom prst="ellipse">
            <a:avLst/>
          </a:prstGeom>
          <a:noFill/>
          <a:ln w="9525">
            <a:solidFill>
              <a:srgbClr val="254157"/>
            </a:solidFill>
          </a:ln>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631299" y="2077795"/>
            <a:ext cx="10157714" cy="2552573"/>
          </a:xfrm>
          <a:prstGeom prst="rect">
            <a:avLst/>
          </a:prstGeom>
        </p:spPr>
        <p:txBody>
          <a:bodyPr lIns="0" tIns="0" rIns="0" bIns="0" rtlCol="0" anchor="t">
            <a:spAutoFit/>
          </a:bodyPr>
          <a:lstStyle/>
          <a:p>
            <a:pPr algn="l">
              <a:lnSpc>
                <a:spcPts val="5135"/>
              </a:lnSpc>
            </a:pPr>
            <a:r>
              <a:rPr lang="en-US" sz="6500" b="1" spc="-383">
                <a:solidFill>
                  <a:srgbClr val="254157"/>
                </a:solidFill>
                <a:latin typeface="Inter Bold"/>
                <a:ea typeface="Inter Bold"/>
                <a:cs typeface="Inter Bold"/>
                <a:sym typeface="Inter Bold"/>
              </a:rPr>
              <a:t>LESSON TEN:</a:t>
            </a:r>
          </a:p>
          <a:p>
            <a:pPr marL="0" lvl="0" indent="0" algn="l">
              <a:lnSpc>
                <a:spcPts val="4740"/>
              </a:lnSpc>
            </a:pPr>
            <a:r>
              <a:rPr lang="en-US" sz="6000" spc="-354">
                <a:solidFill>
                  <a:srgbClr val="254157"/>
                </a:solidFill>
                <a:latin typeface="Inter"/>
                <a:ea typeface="Inter"/>
                <a:cs typeface="Inter"/>
                <a:sym typeface="Inter"/>
              </a:rPr>
              <a:t>TEACH SUCCESSORS TO LISTEN TO AND RESPECT EMPLOYEES</a:t>
            </a:r>
          </a:p>
        </p:txBody>
      </p:sp>
      <p:grpSp>
        <p:nvGrpSpPr>
          <p:cNvPr id="5" name="Group 5"/>
          <p:cNvGrpSpPr/>
          <p:nvPr/>
        </p:nvGrpSpPr>
        <p:grpSpPr>
          <a:xfrm>
            <a:off x="11561800" y="1126167"/>
            <a:ext cx="5998190" cy="7713444"/>
            <a:chOff x="0" y="0"/>
            <a:chExt cx="6766560" cy="8701538"/>
          </a:xfrm>
        </p:grpSpPr>
        <p:sp>
          <p:nvSpPr>
            <p:cNvPr id="6" name="Freeform 6" descr="Hill &amp; Markes employees in the warehouse"/>
            <p:cNvSpPr/>
            <p:nvPr/>
          </p:nvSpPr>
          <p:spPr>
            <a:xfrm rot="138000">
              <a:off x="-171879" y="-132279"/>
              <a:ext cx="7110318" cy="8966097"/>
            </a:xfrm>
            <a:custGeom>
              <a:avLst/>
              <a:gdLst/>
              <a:ahLst/>
              <a:cxnLst/>
              <a:rect l="l" t="t" r="r" b="b"/>
              <a:pathLst>
                <a:path w="7110318" h="8966097">
                  <a:moveTo>
                    <a:pt x="6761109" y="0"/>
                  </a:moveTo>
                  <a:lnTo>
                    <a:pt x="7110318" y="8694542"/>
                  </a:lnTo>
                  <a:lnTo>
                    <a:pt x="349209" y="8966097"/>
                  </a:lnTo>
                  <a:lnTo>
                    <a:pt x="0" y="271554"/>
                  </a:lnTo>
                  <a:lnTo>
                    <a:pt x="6761109" y="0"/>
                  </a:lnTo>
                  <a:close/>
                </a:path>
              </a:pathLst>
            </a:custGeom>
            <a:blipFill>
              <a:blip r:embed="rId5"/>
              <a:stretch>
                <a:fillRect l="-14577" t="-20004" r="-701" b="-1887"/>
              </a:stretch>
            </a:blipFill>
          </p:spPr>
          <p:txBody>
            <a:bodyPr/>
            <a:lstStyle/>
            <a:p>
              <a:endParaRPr lang="en-US"/>
            </a:p>
          </p:txBody>
        </p:sp>
      </p:grpSp>
      <p:grpSp>
        <p:nvGrpSpPr>
          <p:cNvPr id="7" name="Group 7"/>
          <p:cNvGrpSpPr/>
          <p:nvPr/>
        </p:nvGrpSpPr>
        <p:grpSpPr>
          <a:xfrm>
            <a:off x="4532337" y="5733854"/>
            <a:ext cx="6256676" cy="4105758"/>
            <a:chOff x="0" y="0"/>
            <a:chExt cx="10095470" cy="6624852"/>
          </a:xfrm>
        </p:grpSpPr>
        <p:sp>
          <p:nvSpPr>
            <p:cNvPr id="8" name="Freeform 8" descr="Hill &amp; Markes employees in the warehouse"/>
            <p:cNvSpPr/>
            <p:nvPr/>
          </p:nvSpPr>
          <p:spPr>
            <a:xfrm>
              <a:off x="0" y="0"/>
              <a:ext cx="10095484" cy="6624851"/>
            </a:xfrm>
            <a:custGeom>
              <a:avLst/>
              <a:gdLst/>
              <a:ahLst/>
              <a:cxnLst/>
              <a:rect l="l" t="t" r="r" b="b"/>
              <a:pathLst>
                <a:path w="10095484" h="6624851">
                  <a:moveTo>
                    <a:pt x="0" y="0"/>
                  </a:moveTo>
                  <a:lnTo>
                    <a:pt x="10095484" y="0"/>
                  </a:lnTo>
                  <a:lnTo>
                    <a:pt x="10095484" y="6624851"/>
                  </a:lnTo>
                  <a:lnTo>
                    <a:pt x="0" y="6624851"/>
                  </a:lnTo>
                  <a:lnTo>
                    <a:pt x="0" y="0"/>
                  </a:lnTo>
                  <a:close/>
                </a:path>
              </a:pathLst>
            </a:custGeom>
            <a:blipFill>
              <a:blip r:embed="rId6"/>
              <a:stretch>
                <a:fillRect l="-2" t="-11713" b="-2581"/>
              </a:stretch>
            </a:blipFill>
          </p:spPr>
          <p:txBody>
            <a:bodyPr/>
            <a:lstStyle/>
            <a:p>
              <a:endParaRPr lang="en-US"/>
            </a:p>
          </p:txBody>
        </p:sp>
      </p:grpSp>
      <p:sp>
        <p:nvSpPr>
          <p:cNvPr id="1072"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10 OF 18</a:t>
            </a:r>
          </a:p>
        </p:txBody>
      </p:sp>
      <p:sp>
        <p:nvSpPr>
          <p:cNvPr id="1073"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074"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075"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076"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077"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078"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079"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080"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081"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082" name="Dot"/>
          <p:cNvSpPr/>
          <p:nvPr/>
        </p:nvSpPr>
        <p:spPr>
          <a:xfrm>
            <a:off x="16100000" y="1010000"/>
            <a:ext cx="110000" cy="110000"/>
          </a:xfrm>
          <a:prstGeom prst="ellipse">
            <a:avLst/>
          </a:prstGeom>
          <a:solidFill>
            <a:srgbClr val="254157"/>
          </a:solidFill>
          <a:ln w="9525">
            <a:solidFill>
              <a:srgbClr val="254157"/>
            </a:solidFill>
          </a:ln>
        </p:spPr>
        <p:txBody>
          <a:bodyPr/>
          <a:lstStyle/>
          <a:p>
            <a:endParaRPr lang="en-US"/>
          </a:p>
        </p:txBody>
      </p:sp>
      <p:sp>
        <p:nvSpPr>
          <p:cNvPr id="1083"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084"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085"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086"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1087"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1088"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089"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090" name="Dot"/>
          <p:cNvSpPr/>
          <p:nvPr/>
        </p:nvSpPr>
        <p:spPr>
          <a:xfrm>
            <a:off x="17540000" y="1010000"/>
            <a:ext cx="110000" cy="110000"/>
          </a:xfrm>
          <a:prstGeom prst="ellipse">
            <a:avLst/>
          </a:prstGeom>
          <a:noFill/>
          <a:ln w="9525">
            <a:solidFill>
              <a:srgbClr val="254157"/>
            </a:solidFill>
          </a:ln>
        </p:spPr>
        <p:txBody>
          <a:bodyPr/>
          <a:lstStyle/>
          <a:p>
            <a:endParaRPr lang="en-US"/>
          </a:p>
        </p:txBody>
      </p:sp>
      <p:sp>
        <p:nvSpPr>
          <p:cNvPr id="1339" name="Lesson line"/>
          <p:cNvSpPr txBox="1"/>
          <p:nvPr/>
        </p:nvSpPr>
        <p:spPr>
          <a:xfrm>
            <a:off x="631299" y="4560000"/>
            <a:ext cx="9800000" cy="480000"/>
          </a:xfrm>
          <a:prstGeom prst="rect">
            <a:avLst/>
          </a:prstGeom>
        </p:spPr>
        <p:txBody>
          <a:bodyPr wrap="square" lIns="0" tIns="0" rIns="0" bIns="0" rtlCol="0" anchor="t">
            <a:spAutoFit/>
          </a:bodyPr>
          <a:lstStyle/>
          <a:p>
            <a:pPr algn="l"/>
            <a:r>
              <a:rPr lang="en-US" sz="2800" i="1">
                <a:solidFill>
                  <a:srgbClr val="2F6B4F"/>
                </a:solidFill>
                <a:latin typeface="Inter Italics"/>
                <a:ea typeface="Inter Italics"/>
                <a:cs typeface="Inter Italics"/>
                <a:sym typeface="Inter Italics"/>
              </a:rPr>
              <a:t>The successor should report to a non-family manager.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grpSp>
        <p:nvGrpSpPr>
          <p:cNvPr id="4" name="Group 4"/>
          <p:cNvGrpSpPr/>
          <p:nvPr/>
        </p:nvGrpSpPr>
        <p:grpSpPr>
          <a:xfrm>
            <a:off x="0" y="5602388"/>
            <a:ext cx="5493338" cy="3142977"/>
            <a:chOff x="0" y="0"/>
            <a:chExt cx="6585580" cy="3767896"/>
          </a:xfrm>
        </p:grpSpPr>
        <p:sp>
          <p:nvSpPr>
            <p:cNvPr id="5" name="Freeform 5" descr="W.B. Mason - About Us"/>
            <p:cNvSpPr/>
            <p:nvPr/>
          </p:nvSpPr>
          <p:spPr>
            <a:xfrm>
              <a:off x="0" y="0"/>
              <a:ext cx="6585585" cy="3767858"/>
            </a:xfrm>
            <a:custGeom>
              <a:avLst/>
              <a:gdLst/>
              <a:ahLst/>
              <a:cxnLst/>
              <a:rect l="l" t="t" r="r" b="b"/>
              <a:pathLst>
                <a:path w="6585585" h="3767858">
                  <a:moveTo>
                    <a:pt x="0" y="0"/>
                  </a:moveTo>
                  <a:lnTo>
                    <a:pt x="6585585" y="0"/>
                  </a:lnTo>
                  <a:lnTo>
                    <a:pt x="6585585" y="3767858"/>
                  </a:lnTo>
                  <a:lnTo>
                    <a:pt x="0" y="3767858"/>
                  </a:lnTo>
                  <a:lnTo>
                    <a:pt x="0" y="0"/>
                  </a:lnTo>
                  <a:close/>
                </a:path>
              </a:pathLst>
            </a:custGeom>
            <a:blipFill>
              <a:blip r:embed="rId5"/>
              <a:stretch>
                <a:fillRect t="-14160" b="-14161"/>
              </a:stretch>
            </a:blipFill>
          </p:spPr>
          <p:txBody>
            <a:bodyPr/>
            <a:lstStyle/>
            <a:p>
              <a:endParaRPr lang="en-US"/>
            </a:p>
          </p:txBody>
        </p:sp>
      </p:grpSp>
      <p:grpSp>
        <p:nvGrpSpPr>
          <p:cNvPr id="6" name="Group 6"/>
          <p:cNvGrpSpPr/>
          <p:nvPr/>
        </p:nvGrpSpPr>
        <p:grpSpPr>
          <a:xfrm>
            <a:off x="6117559" y="5602388"/>
            <a:ext cx="7679158" cy="3142977"/>
            <a:chOff x="0" y="0"/>
            <a:chExt cx="6585580" cy="2695390"/>
          </a:xfrm>
        </p:grpSpPr>
        <p:sp>
          <p:nvSpPr>
            <p:cNvPr id="7" name="Freeform 7" descr="Hill and Markes on Behance"/>
            <p:cNvSpPr/>
            <p:nvPr/>
          </p:nvSpPr>
          <p:spPr>
            <a:xfrm>
              <a:off x="0" y="0"/>
              <a:ext cx="6585585" cy="2695448"/>
            </a:xfrm>
            <a:custGeom>
              <a:avLst/>
              <a:gdLst/>
              <a:ahLst/>
              <a:cxnLst/>
              <a:rect l="l" t="t" r="r" b="b"/>
              <a:pathLst>
                <a:path w="6585585" h="2695448">
                  <a:moveTo>
                    <a:pt x="0" y="0"/>
                  </a:moveTo>
                  <a:lnTo>
                    <a:pt x="6585585" y="0"/>
                  </a:lnTo>
                  <a:lnTo>
                    <a:pt x="6585585" y="2695448"/>
                  </a:lnTo>
                  <a:lnTo>
                    <a:pt x="0" y="2695448"/>
                  </a:lnTo>
                  <a:lnTo>
                    <a:pt x="0" y="0"/>
                  </a:lnTo>
                  <a:close/>
                </a:path>
              </a:pathLst>
            </a:custGeom>
            <a:blipFill>
              <a:blip r:embed="rId6"/>
              <a:stretch>
                <a:fillRect t="-49717" r="1" b="-132"/>
              </a:stretch>
            </a:blipFill>
          </p:spPr>
          <p:txBody>
            <a:bodyPr/>
            <a:lstStyle/>
            <a:p>
              <a:endParaRPr lang="en-US"/>
            </a:p>
          </p:txBody>
        </p:sp>
      </p:grpSp>
      <p:sp>
        <p:nvSpPr>
          <p:cNvPr id="8" name="Freeform 8"/>
          <p:cNvSpPr/>
          <p:nvPr/>
        </p:nvSpPr>
        <p:spPr>
          <a:xfrm>
            <a:off x="14420939" y="5602388"/>
            <a:ext cx="3772647" cy="3142977"/>
          </a:xfrm>
          <a:custGeom>
            <a:avLst/>
            <a:gdLst/>
            <a:ahLst/>
            <a:cxnLst/>
            <a:rect l="l" t="t" r="r" b="b"/>
            <a:pathLst>
              <a:path w="3772647" h="3142977">
                <a:moveTo>
                  <a:pt x="0" y="0"/>
                </a:moveTo>
                <a:lnTo>
                  <a:pt x="3772647" y="0"/>
                </a:lnTo>
                <a:lnTo>
                  <a:pt x="3772647" y="3142977"/>
                </a:lnTo>
                <a:lnTo>
                  <a:pt x="0" y="3142977"/>
                </a:lnTo>
                <a:lnTo>
                  <a:pt x="0" y="0"/>
                </a:lnTo>
                <a:close/>
              </a:path>
            </a:pathLst>
          </a:custGeom>
          <a:blipFill>
            <a:blip r:embed="rId7"/>
            <a:stretch>
              <a:fillRect t="-3107" b="-16926"/>
            </a:stretch>
          </a:blipFill>
        </p:spPr>
        <p:txBody>
          <a:bodyPr/>
          <a:lstStyle/>
          <a:p>
            <a:endParaRPr lang="en-US"/>
          </a:p>
        </p:txBody>
      </p:sp>
      <p:sp>
        <p:nvSpPr>
          <p:cNvPr id="9" name="TextBox 9"/>
          <p:cNvSpPr txBox="1"/>
          <p:nvPr/>
        </p:nvSpPr>
        <p:spPr>
          <a:xfrm>
            <a:off x="631299" y="2077795"/>
            <a:ext cx="16768403" cy="1352423"/>
          </a:xfrm>
          <a:prstGeom prst="rect">
            <a:avLst/>
          </a:prstGeom>
        </p:spPr>
        <p:txBody>
          <a:bodyPr lIns="0" tIns="0" rIns="0" bIns="0" rtlCol="0" anchor="t">
            <a:spAutoFit/>
          </a:bodyPr>
          <a:lstStyle/>
          <a:p>
            <a:pPr algn="l">
              <a:lnSpc>
                <a:spcPts val="5135"/>
              </a:lnSpc>
            </a:pPr>
            <a:r>
              <a:rPr lang="en-US" sz="6500" b="1" spc="-383">
                <a:solidFill>
                  <a:srgbClr val="254157"/>
                </a:solidFill>
                <a:latin typeface="Inter Bold"/>
                <a:ea typeface="Inter Bold"/>
                <a:cs typeface="Inter Bold"/>
                <a:sym typeface="Inter Bold"/>
              </a:rPr>
              <a:t>LESSON ELEVEN:</a:t>
            </a:r>
          </a:p>
          <a:p>
            <a:pPr marL="0" lvl="0" indent="0" algn="l">
              <a:lnSpc>
                <a:spcPts val="4740"/>
              </a:lnSpc>
            </a:pPr>
            <a:r>
              <a:rPr lang="en-US" sz="6000" spc="-354">
                <a:solidFill>
                  <a:srgbClr val="254157"/>
                </a:solidFill>
                <a:latin typeface="Inter"/>
                <a:ea typeface="Inter"/>
                <a:cs typeface="Inter"/>
                <a:sym typeface="Inter"/>
              </a:rPr>
              <a:t>USE CHANGE AND PROBLEMS FOR SUCCESSION</a:t>
            </a:r>
          </a:p>
        </p:txBody>
      </p:sp>
      <p:sp>
        <p:nvSpPr>
          <p:cNvPr id="1091"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11 OF 18</a:t>
            </a:r>
          </a:p>
        </p:txBody>
      </p:sp>
      <p:sp>
        <p:nvSpPr>
          <p:cNvPr id="1092"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093"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094"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095"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096"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097"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098"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099"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100"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101"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102" name="Dot"/>
          <p:cNvSpPr/>
          <p:nvPr/>
        </p:nvSpPr>
        <p:spPr>
          <a:xfrm>
            <a:off x="16280000" y="1010000"/>
            <a:ext cx="110000" cy="110000"/>
          </a:xfrm>
          <a:prstGeom prst="ellipse">
            <a:avLst/>
          </a:prstGeom>
          <a:solidFill>
            <a:srgbClr val="254157"/>
          </a:solidFill>
          <a:ln w="9525">
            <a:solidFill>
              <a:srgbClr val="254157"/>
            </a:solidFill>
          </a:ln>
        </p:spPr>
        <p:txBody>
          <a:bodyPr/>
          <a:lstStyle/>
          <a:p>
            <a:endParaRPr lang="en-US"/>
          </a:p>
        </p:txBody>
      </p:sp>
      <p:sp>
        <p:nvSpPr>
          <p:cNvPr id="1103"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104"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105"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1106"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1107"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108"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109" name="Dot"/>
          <p:cNvSpPr/>
          <p:nvPr/>
        </p:nvSpPr>
        <p:spPr>
          <a:xfrm>
            <a:off x="17540000" y="1010000"/>
            <a:ext cx="110000" cy="110000"/>
          </a:xfrm>
          <a:prstGeom prst="ellipse">
            <a:avLst/>
          </a:prstGeom>
          <a:noFill/>
          <a:ln w="9525">
            <a:solidFill>
              <a:srgbClr val="254157"/>
            </a:solidFill>
          </a:ln>
        </p:spPr>
        <p:txBody>
          <a:bodyPr/>
          <a:lstStyle/>
          <a:p>
            <a:endParaRPr lang="en-US"/>
          </a:p>
        </p:txBody>
      </p:sp>
      <p:sp>
        <p:nvSpPr>
          <p:cNvPr id="1340" name="Lesson line"/>
          <p:cNvSpPr txBox="1"/>
          <p:nvPr/>
        </p:nvSpPr>
        <p:spPr>
          <a:xfrm>
            <a:off x="631299" y="3700000"/>
            <a:ext cx="16700000" cy="480000"/>
          </a:xfrm>
          <a:prstGeom prst="rect">
            <a:avLst/>
          </a:prstGeom>
        </p:spPr>
        <p:txBody>
          <a:bodyPr wrap="square" lIns="0" tIns="0" rIns="0" bIns="0" rtlCol="0" anchor="t">
            <a:spAutoFit/>
          </a:bodyPr>
          <a:lstStyle/>
          <a:p>
            <a:pPr algn="l"/>
            <a:r>
              <a:rPr lang="en-US" sz="2800" i="1">
                <a:solidFill>
                  <a:srgbClr val="2F6B4F"/>
                </a:solidFill>
                <a:latin typeface="Inter Italics"/>
                <a:ea typeface="Inter Italics"/>
                <a:cs typeface="Inter Italics"/>
                <a:sym typeface="Inter Italics"/>
              </a:rPr>
              <a:t>Earn credibility through managing difficult problems.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631299" y="2077795"/>
            <a:ext cx="16768403" cy="1952498"/>
          </a:xfrm>
          <a:prstGeom prst="rect">
            <a:avLst/>
          </a:prstGeom>
        </p:spPr>
        <p:txBody>
          <a:bodyPr lIns="0" tIns="0" rIns="0" bIns="0" rtlCol="0" anchor="t">
            <a:spAutoFit/>
          </a:bodyPr>
          <a:lstStyle/>
          <a:p>
            <a:pPr algn="l">
              <a:lnSpc>
                <a:spcPts val="5135"/>
              </a:lnSpc>
            </a:pPr>
            <a:r>
              <a:rPr lang="en-US" sz="6500" b="1" spc="-383">
                <a:solidFill>
                  <a:srgbClr val="254157"/>
                </a:solidFill>
                <a:latin typeface="Inter Bold"/>
                <a:ea typeface="Inter Bold"/>
                <a:cs typeface="Inter Bold"/>
                <a:sym typeface="Inter Bold"/>
              </a:rPr>
              <a:t>LESSON TWELVE:</a:t>
            </a:r>
          </a:p>
          <a:p>
            <a:pPr algn="l">
              <a:lnSpc>
                <a:spcPts val="4740"/>
              </a:lnSpc>
            </a:pPr>
            <a:r>
              <a:rPr lang="en-US" sz="6000" spc="-354">
                <a:solidFill>
                  <a:srgbClr val="254157"/>
                </a:solidFill>
                <a:latin typeface="Inter"/>
                <a:ea typeface="Inter"/>
                <a:cs typeface="Inter"/>
                <a:sym typeface="Inter"/>
              </a:rPr>
              <a:t>FAMILY FIRMS MUST PIVOT AND</a:t>
            </a:r>
          </a:p>
          <a:p>
            <a:pPr marL="0" lvl="0" indent="0" algn="l">
              <a:lnSpc>
                <a:spcPts val="4740"/>
              </a:lnSpc>
            </a:pPr>
            <a:r>
              <a:rPr lang="en-US" sz="6000" spc="-354">
                <a:solidFill>
                  <a:srgbClr val="254157"/>
                </a:solidFill>
                <a:latin typeface="Inter"/>
                <a:ea typeface="Inter"/>
                <a:cs typeface="Inter"/>
                <a:sym typeface="Inter"/>
              </a:rPr>
              <a:t>CHANGE WITH THE MARKETPLACE</a:t>
            </a:r>
          </a:p>
        </p:txBody>
      </p:sp>
      <p:grpSp>
        <p:nvGrpSpPr>
          <p:cNvPr id="5" name="Group 5"/>
          <p:cNvGrpSpPr/>
          <p:nvPr/>
        </p:nvGrpSpPr>
        <p:grpSpPr>
          <a:xfrm>
            <a:off x="12932967" y="5091733"/>
            <a:ext cx="5086057" cy="5189299"/>
            <a:chOff x="0" y="0"/>
            <a:chExt cx="5733680" cy="5850068"/>
          </a:xfrm>
        </p:grpSpPr>
        <p:sp>
          <p:nvSpPr>
            <p:cNvPr id="6" name="Freeform 6" descr="a close up of a sign"/>
            <p:cNvSpPr/>
            <p:nvPr/>
          </p:nvSpPr>
          <p:spPr>
            <a:xfrm>
              <a:off x="0" y="0"/>
              <a:ext cx="5733669" cy="5850128"/>
            </a:xfrm>
            <a:custGeom>
              <a:avLst/>
              <a:gdLst/>
              <a:ahLst/>
              <a:cxnLst/>
              <a:rect l="l" t="t" r="r" b="b"/>
              <a:pathLst>
                <a:path w="5733669" h="5850128">
                  <a:moveTo>
                    <a:pt x="0" y="0"/>
                  </a:moveTo>
                  <a:lnTo>
                    <a:pt x="5733669" y="0"/>
                  </a:lnTo>
                  <a:lnTo>
                    <a:pt x="5733669" y="5850128"/>
                  </a:lnTo>
                  <a:lnTo>
                    <a:pt x="0" y="5850128"/>
                  </a:lnTo>
                  <a:lnTo>
                    <a:pt x="0" y="0"/>
                  </a:lnTo>
                  <a:close/>
                </a:path>
              </a:pathLst>
            </a:custGeom>
            <a:blipFill>
              <a:blip r:embed="rId5"/>
              <a:stretch>
                <a:fillRect r="-2036" b="-4"/>
              </a:stretch>
            </a:blipFill>
          </p:spPr>
          <p:txBody>
            <a:bodyPr/>
            <a:lstStyle/>
            <a:p>
              <a:endParaRPr lang="en-US"/>
            </a:p>
          </p:txBody>
        </p:sp>
      </p:grpSp>
      <p:grpSp>
        <p:nvGrpSpPr>
          <p:cNvPr id="7" name="Group 7"/>
          <p:cNvGrpSpPr/>
          <p:nvPr/>
        </p:nvGrpSpPr>
        <p:grpSpPr>
          <a:xfrm>
            <a:off x="441094" y="5091733"/>
            <a:ext cx="5500270" cy="5298435"/>
            <a:chOff x="0" y="0"/>
            <a:chExt cx="7453546" cy="7180034"/>
          </a:xfrm>
        </p:grpSpPr>
        <p:sp>
          <p:nvSpPr>
            <p:cNvPr id="8" name="Freeform 8" descr="a group of people sitting at a table with a sign"/>
            <p:cNvSpPr/>
            <p:nvPr/>
          </p:nvSpPr>
          <p:spPr>
            <a:xfrm>
              <a:off x="0" y="0"/>
              <a:ext cx="7453503" cy="7180072"/>
            </a:xfrm>
            <a:custGeom>
              <a:avLst/>
              <a:gdLst/>
              <a:ahLst/>
              <a:cxnLst/>
              <a:rect l="l" t="t" r="r" b="b"/>
              <a:pathLst>
                <a:path w="7453503" h="7180072">
                  <a:moveTo>
                    <a:pt x="0" y="0"/>
                  </a:moveTo>
                  <a:lnTo>
                    <a:pt x="7453503" y="0"/>
                  </a:lnTo>
                  <a:lnTo>
                    <a:pt x="7453503" y="7180072"/>
                  </a:lnTo>
                  <a:lnTo>
                    <a:pt x="0" y="7180072"/>
                  </a:lnTo>
                  <a:lnTo>
                    <a:pt x="0" y="0"/>
                  </a:lnTo>
                  <a:close/>
                </a:path>
              </a:pathLst>
            </a:custGeom>
            <a:blipFill>
              <a:blip r:embed="rId6"/>
              <a:stretch>
                <a:fillRect t="-3809" r="-2"/>
              </a:stretch>
            </a:blipFill>
          </p:spPr>
          <p:txBody>
            <a:bodyPr/>
            <a:lstStyle/>
            <a:p>
              <a:endParaRPr lang="en-US"/>
            </a:p>
          </p:txBody>
        </p:sp>
      </p:grpSp>
      <p:grpSp>
        <p:nvGrpSpPr>
          <p:cNvPr id="9" name="Group 9"/>
          <p:cNvGrpSpPr/>
          <p:nvPr/>
        </p:nvGrpSpPr>
        <p:grpSpPr>
          <a:xfrm>
            <a:off x="6787948" y="5091733"/>
            <a:ext cx="5298435" cy="5298435"/>
            <a:chOff x="0" y="0"/>
            <a:chExt cx="4081348" cy="4081348"/>
          </a:xfrm>
        </p:grpSpPr>
        <p:sp>
          <p:nvSpPr>
            <p:cNvPr id="10" name="Freeform 10" descr="a group of people posing for a photo in front of a store"/>
            <p:cNvSpPr/>
            <p:nvPr/>
          </p:nvSpPr>
          <p:spPr>
            <a:xfrm>
              <a:off x="0" y="0"/>
              <a:ext cx="4081399" cy="4081399"/>
            </a:xfrm>
            <a:custGeom>
              <a:avLst/>
              <a:gdLst/>
              <a:ahLst/>
              <a:cxnLst/>
              <a:rect l="l" t="t" r="r" b="b"/>
              <a:pathLst>
                <a:path w="4081399" h="4081399">
                  <a:moveTo>
                    <a:pt x="0" y="0"/>
                  </a:moveTo>
                  <a:lnTo>
                    <a:pt x="4081399" y="0"/>
                  </a:lnTo>
                  <a:lnTo>
                    <a:pt x="4081399" y="4081399"/>
                  </a:lnTo>
                  <a:lnTo>
                    <a:pt x="0" y="4081399"/>
                  </a:lnTo>
                  <a:lnTo>
                    <a:pt x="0" y="0"/>
                  </a:lnTo>
                  <a:close/>
                </a:path>
              </a:pathLst>
            </a:custGeom>
            <a:blipFill>
              <a:blip r:embed="rId7"/>
              <a:stretch>
                <a:fillRect r="-4" b="-4"/>
              </a:stretch>
            </a:blipFill>
          </p:spPr>
          <p:txBody>
            <a:bodyPr/>
            <a:lstStyle/>
            <a:p>
              <a:endParaRPr lang="en-US"/>
            </a:p>
          </p:txBody>
        </p:sp>
      </p:grpSp>
      <p:sp>
        <p:nvSpPr>
          <p:cNvPr id="1110"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12 OF 18</a:t>
            </a:r>
          </a:p>
        </p:txBody>
      </p:sp>
      <p:sp>
        <p:nvSpPr>
          <p:cNvPr id="1111"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112"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113"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114"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115"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116"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117"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118"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119"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120"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121"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122" name="Dot"/>
          <p:cNvSpPr/>
          <p:nvPr/>
        </p:nvSpPr>
        <p:spPr>
          <a:xfrm>
            <a:off x="16460000" y="1010000"/>
            <a:ext cx="110000" cy="110000"/>
          </a:xfrm>
          <a:prstGeom prst="ellipse">
            <a:avLst/>
          </a:prstGeom>
          <a:solidFill>
            <a:srgbClr val="254157"/>
          </a:solidFill>
          <a:ln w="9525">
            <a:solidFill>
              <a:srgbClr val="254157"/>
            </a:solidFill>
          </a:ln>
        </p:spPr>
        <p:txBody>
          <a:bodyPr/>
          <a:lstStyle/>
          <a:p>
            <a:endParaRPr lang="en-US"/>
          </a:p>
        </p:txBody>
      </p:sp>
      <p:sp>
        <p:nvSpPr>
          <p:cNvPr id="1123"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124"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1125"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1126"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127"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128" name="Dot"/>
          <p:cNvSpPr/>
          <p:nvPr/>
        </p:nvSpPr>
        <p:spPr>
          <a:xfrm>
            <a:off x="17540000" y="1010000"/>
            <a:ext cx="110000" cy="110000"/>
          </a:xfrm>
          <a:prstGeom prst="ellipse">
            <a:avLst/>
          </a:prstGeom>
          <a:noFill/>
          <a:ln w="9525">
            <a:solidFill>
              <a:srgbClr val="254157"/>
            </a:solidFill>
          </a:ln>
        </p:spPr>
        <p:txBody>
          <a:bodyPr/>
          <a:lstStyle/>
          <a:p>
            <a:endParaRPr lang="en-US"/>
          </a:p>
        </p:txBody>
      </p:sp>
      <p:sp>
        <p:nvSpPr>
          <p:cNvPr id="1342" name="Lesson line"/>
          <p:cNvSpPr txBox="1"/>
          <p:nvPr/>
        </p:nvSpPr>
        <p:spPr>
          <a:xfrm>
            <a:off x="631299" y="4560000"/>
            <a:ext cx="16700000" cy="480000"/>
          </a:xfrm>
          <a:prstGeom prst="rect">
            <a:avLst/>
          </a:prstGeom>
        </p:spPr>
        <p:txBody>
          <a:bodyPr wrap="square" lIns="0" tIns="0" rIns="0" bIns="0" rtlCol="0" anchor="t">
            <a:spAutoFit/>
          </a:bodyPr>
          <a:lstStyle/>
          <a:p>
            <a:pPr algn="l"/>
            <a:r>
              <a:rPr lang="en-US" sz="2800" i="1">
                <a:solidFill>
                  <a:srgbClr val="2F6B4F"/>
                </a:solidFill>
                <a:latin typeface="Inter Italics"/>
                <a:ea typeface="Inter Italics"/>
                <a:cs typeface="Inter Italics"/>
                <a:sym typeface="Inter Italics"/>
              </a:rPr>
              <a:t>Stick to your core values in the face of challenges — and adapt to the new environment.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631299" y="2077795"/>
            <a:ext cx="16768403" cy="1952498"/>
          </a:xfrm>
          <a:prstGeom prst="rect">
            <a:avLst/>
          </a:prstGeom>
        </p:spPr>
        <p:txBody>
          <a:bodyPr lIns="0" tIns="0" rIns="0" bIns="0" rtlCol="0" anchor="t">
            <a:spAutoFit/>
          </a:bodyPr>
          <a:lstStyle/>
          <a:p>
            <a:pPr algn="l">
              <a:lnSpc>
                <a:spcPts val="5135"/>
              </a:lnSpc>
            </a:pPr>
            <a:r>
              <a:rPr lang="en-US" sz="6500" b="1" spc="-383">
                <a:solidFill>
                  <a:srgbClr val="254157"/>
                </a:solidFill>
                <a:latin typeface="Inter Bold"/>
                <a:ea typeface="Inter Bold"/>
                <a:cs typeface="Inter Bold"/>
                <a:sym typeface="Inter Bold"/>
              </a:rPr>
              <a:t>LESSON THIRTEEN:</a:t>
            </a:r>
          </a:p>
          <a:p>
            <a:pPr algn="l">
              <a:lnSpc>
                <a:spcPts val="4740"/>
              </a:lnSpc>
            </a:pPr>
            <a:r>
              <a:rPr lang="en-US" sz="6000" spc="-354">
                <a:solidFill>
                  <a:srgbClr val="254157"/>
                </a:solidFill>
                <a:latin typeface="Inter"/>
                <a:ea typeface="Inter"/>
                <a:cs typeface="Inter"/>
                <a:sym typeface="Inter"/>
              </a:rPr>
              <a:t>HELP NEXT GEN BUILD IDENTITY </a:t>
            </a:r>
          </a:p>
          <a:p>
            <a:pPr marL="0" lvl="0" indent="0" algn="l">
              <a:lnSpc>
                <a:spcPts val="4740"/>
              </a:lnSpc>
            </a:pPr>
            <a:r>
              <a:rPr lang="en-US" sz="6000" spc="-354">
                <a:solidFill>
                  <a:srgbClr val="254157"/>
                </a:solidFill>
                <a:latin typeface="Inter"/>
                <a:ea typeface="Inter"/>
                <a:cs typeface="Inter"/>
                <a:sym typeface="Inter"/>
              </a:rPr>
              <a:t>IN AND OUTSIDE THE BUSINESS</a:t>
            </a:r>
          </a:p>
        </p:txBody>
      </p:sp>
      <p:grpSp>
        <p:nvGrpSpPr>
          <p:cNvPr id="5" name="Group 5"/>
          <p:cNvGrpSpPr/>
          <p:nvPr/>
        </p:nvGrpSpPr>
        <p:grpSpPr>
          <a:xfrm>
            <a:off x="665468" y="5331328"/>
            <a:ext cx="7161695" cy="2273838"/>
            <a:chOff x="0" y="0"/>
            <a:chExt cx="11228832" cy="3565154"/>
          </a:xfrm>
        </p:grpSpPr>
        <p:sp>
          <p:nvSpPr>
            <p:cNvPr id="6" name="Freeform 6" descr="Serving New York State's Latino Community | Ibero-American Action League"/>
            <p:cNvSpPr/>
            <p:nvPr/>
          </p:nvSpPr>
          <p:spPr>
            <a:xfrm>
              <a:off x="0" y="0"/>
              <a:ext cx="11228832" cy="3565144"/>
            </a:xfrm>
            <a:custGeom>
              <a:avLst/>
              <a:gdLst/>
              <a:ahLst/>
              <a:cxnLst/>
              <a:rect l="l" t="t" r="r" b="b"/>
              <a:pathLst>
                <a:path w="11228832" h="3565144">
                  <a:moveTo>
                    <a:pt x="0" y="0"/>
                  </a:moveTo>
                  <a:lnTo>
                    <a:pt x="11228832" y="0"/>
                  </a:lnTo>
                  <a:lnTo>
                    <a:pt x="11228832" y="3565144"/>
                  </a:lnTo>
                  <a:lnTo>
                    <a:pt x="0" y="3565144"/>
                  </a:lnTo>
                  <a:lnTo>
                    <a:pt x="0" y="0"/>
                  </a:lnTo>
                  <a:close/>
                </a:path>
              </a:pathLst>
            </a:custGeom>
            <a:blipFill>
              <a:blip r:embed="rId5"/>
              <a:stretch>
                <a:fillRect t="-167" b="-168"/>
              </a:stretch>
            </a:blipFill>
          </p:spPr>
          <p:txBody>
            <a:bodyPr/>
            <a:lstStyle/>
            <a:p>
              <a:endParaRPr lang="en-US"/>
            </a:p>
          </p:txBody>
        </p:sp>
      </p:grpSp>
      <p:grpSp>
        <p:nvGrpSpPr>
          <p:cNvPr id="7" name="Group 7"/>
          <p:cNvGrpSpPr/>
          <p:nvPr/>
        </p:nvGrpSpPr>
        <p:grpSpPr>
          <a:xfrm>
            <a:off x="9200908" y="5531342"/>
            <a:ext cx="8421624" cy="1873810"/>
            <a:chOff x="0" y="0"/>
            <a:chExt cx="11228832" cy="2498414"/>
          </a:xfrm>
        </p:grpSpPr>
        <p:sp>
          <p:nvSpPr>
            <p:cNvPr id="8" name="Freeform 8"/>
            <p:cNvSpPr/>
            <p:nvPr/>
          </p:nvSpPr>
          <p:spPr>
            <a:xfrm>
              <a:off x="0" y="0"/>
              <a:ext cx="11228832" cy="2498471"/>
            </a:xfrm>
            <a:custGeom>
              <a:avLst/>
              <a:gdLst/>
              <a:ahLst/>
              <a:cxnLst/>
              <a:rect l="l" t="t" r="r" b="b"/>
              <a:pathLst>
                <a:path w="11228832" h="2498471">
                  <a:moveTo>
                    <a:pt x="0" y="0"/>
                  </a:moveTo>
                  <a:lnTo>
                    <a:pt x="11228832" y="0"/>
                  </a:lnTo>
                  <a:lnTo>
                    <a:pt x="11228832" y="2498471"/>
                  </a:lnTo>
                  <a:lnTo>
                    <a:pt x="0" y="2498471"/>
                  </a:lnTo>
                  <a:lnTo>
                    <a:pt x="0" y="0"/>
                  </a:lnTo>
                  <a:close/>
                </a:path>
              </a:pathLst>
            </a:custGeom>
            <a:blipFill>
              <a:blip r:embed="rId6"/>
              <a:stretch>
                <a:fillRect l="-62" r="-62" b="2"/>
              </a:stretch>
            </a:blipFill>
          </p:spPr>
          <p:txBody>
            <a:bodyPr/>
            <a:lstStyle/>
            <a:p>
              <a:endParaRPr lang="en-US"/>
            </a:p>
          </p:txBody>
        </p:sp>
      </p:grpSp>
      <p:sp>
        <p:nvSpPr>
          <p:cNvPr id="1129"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13 OF 18</a:t>
            </a:r>
          </a:p>
        </p:txBody>
      </p:sp>
      <p:sp>
        <p:nvSpPr>
          <p:cNvPr id="1130"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131"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132"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133"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134"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135"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136"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137"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138"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139"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140"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141"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142" name="Dot"/>
          <p:cNvSpPr/>
          <p:nvPr/>
        </p:nvSpPr>
        <p:spPr>
          <a:xfrm>
            <a:off x="16640000" y="1010000"/>
            <a:ext cx="110000" cy="110000"/>
          </a:xfrm>
          <a:prstGeom prst="ellipse">
            <a:avLst/>
          </a:prstGeom>
          <a:solidFill>
            <a:srgbClr val="254157"/>
          </a:solidFill>
          <a:ln w="9525">
            <a:solidFill>
              <a:srgbClr val="254157"/>
            </a:solidFill>
          </a:ln>
        </p:spPr>
        <p:txBody>
          <a:bodyPr/>
          <a:lstStyle/>
          <a:p>
            <a:endParaRPr lang="en-US"/>
          </a:p>
        </p:txBody>
      </p:sp>
      <p:sp>
        <p:nvSpPr>
          <p:cNvPr id="1143"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1144"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1145"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146"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147" name="Dot"/>
          <p:cNvSpPr/>
          <p:nvPr/>
        </p:nvSpPr>
        <p:spPr>
          <a:xfrm>
            <a:off x="17540000" y="1010000"/>
            <a:ext cx="110000" cy="110000"/>
          </a:xfrm>
          <a:prstGeom prst="ellipse">
            <a:avLst/>
          </a:prstGeom>
          <a:noFill/>
          <a:ln w="9525">
            <a:solidFill>
              <a:srgbClr val="254157"/>
            </a:solidFill>
          </a:ln>
        </p:spPr>
        <p:txBody>
          <a:bodyPr/>
          <a:lstStyle/>
          <a:p>
            <a:endParaRPr lang="en-US"/>
          </a:p>
        </p:txBody>
      </p:sp>
      <p:sp>
        <p:nvSpPr>
          <p:cNvPr id="1344" name="Lesson line"/>
          <p:cNvSpPr txBox="1"/>
          <p:nvPr/>
        </p:nvSpPr>
        <p:spPr>
          <a:xfrm>
            <a:off x="631299" y="4560000"/>
            <a:ext cx="16700000" cy="480000"/>
          </a:xfrm>
          <a:prstGeom prst="rect">
            <a:avLst/>
          </a:prstGeom>
        </p:spPr>
        <p:txBody>
          <a:bodyPr wrap="square" lIns="0" tIns="0" rIns="0" bIns="0" rtlCol="0" anchor="t">
            <a:spAutoFit/>
          </a:bodyPr>
          <a:lstStyle/>
          <a:p>
            <a:pPr algn="l"/>
            <a:r>
              <a:rPr lang="en-US" sz="2800" i="1">
                <a:solidFill>
                  <a:srgbClr val="2F6B4F"/>
                </a:solidFill>
                <a:latin typeface="Inter Italics"/>
                <a:ea typeface="Inter Italics"/>
                <a:cs typeface="Inter Italics"/>
                <a:sym typeface="Inter Italics"/>
              </a:rPr>
              <a:t>A successor with a diverse set of passions outside the business is more effective inside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1180844" y="3400000"/>
            <a:ext cx="12700000" cy="6600000"/>
          </a:xfrm>
          <a:prstGeom prst="rect">
            <a:avLst/>
          </a:prstGeom>
        </p:spPr>
        <p:txBody>
          <a:bodyPr lIns="0" tIns="0" rIns="0" bIns="0" rtlCol="0" anchor="t">
            <a:spAutoFit/>
          </a:bodyPr>
          <a:lstStyle/>
          <a:p>
            <a:pPr algn="l">
              <a:lnSpc>
                <a:spcPts val="3600"/>
              </a:lnSpc>
            </a:pPr>
            <a:r>
              <a:rPr lang="en-US" sz="3300" b="1">
                <a:solidFill>
                  <a:srgbClr val="000000"/>
                </a:solidFill>
                <a:latin typeface="Inter Bold"/>
                <a:ea typeface="Inter Bold"/>
                <a:cs typeface="Inter Bold"/>
                <a:sym typeface="Inter Bold"/>
              </a:rPr>
              <a:t>Avery Building Supply · est. 1878 · sixth generation</a:t>
            </a:r>
          </a:p>
          <a:p>
            <a:pPr algn="l">
              <a:lnSpc>
                <a:spcPts val="3600"/>
              </a:lnSpc>
            </a:pPr>
            <a:r>
              <a:rPr lang="en-US" sz="3300" b="1">
                <a:solidFill>
                  <a:srgbClr val="000000"/>
                </a:solidFill>
                <a:latin typeface="Inter Bold"/>
                <a:ea typeface="Inter Bold"/>
                <a:cs typeface="Inter Bold"/>
                <a:sym typeface="Inter Bold"/>
              </a:rPr>
              <a:t>G4 — Grandpa</a:t>
            </a:r>
          </a:p>
          <a:p>
            <a:pPr algn="l">
              <a:lnSpc>
                <a:spcPts val="2550"/>
              </a:lnSpc>
            </a:pPr>
            <a:r>
              <a:rPr lang="en-US" sz="2350" i="1">
                <a:solidFill>
                  <a:srgbClr val="000000"/>
                </a:solidFill>
                <a:latin typeface="Inter Italics"/>
                <a:ea typeface="Inter Italics"/>
                <a:cs typeface="Inter Italics"/>
                <a:sym typeface="Inter Italics"/>
              </a:rPr>
              <a:t>Walter (84)</a:t>
            </a:r>
            <a:r>
              <a:rPr lang="en-US" sz="2350">
                <a:solidFill>
                  <a:srgbClr val="000000"/>
                </a:solidFill>
                <a:latin typeface="Inter"/>
                <a:ea typeface="Inter"/>
                <a:cs typeface="Inter"/>
                <a:sym typeface="Inter"/>
              </a:rPr>
              <a:t> – Chairman. Owns 5% of the company — and 100% of the voting shares. Gave the economics away years ago for estate reasons; kept control. “Averys don’t sell.”</a:t>
            </a:r>
          </a:p>
          <a:p>
            <a:pPr algn="l">
              <a:lnSpc>
                <a:spcPts val="3600"/>
              </a:lnSpc>
            </a:pPr>
            <a:r>
              <a:rPr lang="en-US" sz="3300" b="1">
                <a:solidFill>
                  <a:srgbClr val="000000"/>
                </a:solidFill>
                <a:latin typeface="Inter Bold"/>
                <a:ea typeface="Inter Bold"/>
                <a:cs typeface="Inter Bold"/>
                <a:sym typeface="Inter Bold"/>
              </a:rPr>
              <a:t>G5 — The brothers</a:t>
            </a:r>
          </a:p>
          <a:p>
            <a:pPr algn="l">
              <a:lnSpc>
                <a:spcPts val="2550"/>
              </a:lnSpc>
            </a:pPr>
            <a:r>
              <a:rPr lang="en-US" sz="2350" i="1">
                <a:solidFill>
                  <a:srgbClr val="000000"/>
                </a:solidFill>
                <a:latin typeface="Inter Italics"/>
                <a:ea typeface="Inter Italics"/>
                <a:cs typeface="Inter Italics"/>
                <a:sym typeface="Inter Italics"/>
              </a:rPr>
              <a:t>Tom (58), CEO, and Rick (55), President</a:t>
            </a:r>
            <a:r>
              <a:rPr lang="en-US" sz="2350">
                <a:solidFill>
                  <a:srgbClr val="000000"/>
                </a:solidFill>
                <a:latin typeface="Inter"/>
                <a:ea typeface="Inter"/>
                <a:cs typeface="Inter"/>
                <a:sym typeface="Inter"/>
              </a:rPr>
              <a:t> – Own 95% between them, all of it non-voting. Thirty-five years each. Both want to sell.</a:t>
            </a:r>
          </a:p>
          <a:p>
            <a:pPr algn="l">
              <a:lnSpc>
                <a:spcPts val="3600"/>
              </a:lnSpc>
            </a:pPr>
            <a:r>
              <a:rPr lang="en-US" sz="3300" b="1">
                <a:solidFill>
                  <a:srgbClr val="000000"/>
                </a:solidFill>
                <a:latin typeface="Inter Bold"/>
                <a:ea typeface="Inter Bold"/>
                <a:cs typeface="Inter Bold"/>
                <a:sym typeface="Inter Bold"/>
              </a:rPr>
              <a:t>G6 — The kids</a:t>
            </a:r>
          </a:p>
          <a:p>
            <a:pPr algn="l">
              <a:lnSpc>
                <a:spcPts val="2550"/>
              </a:lnSpc>
            </a:pPr>
            <a:r>
              <a:rPr lang="en-US" sz="2350" i="1">
                <a:solidFill>
                  <a:srgbClr val="000000"/>
                </a:solidFill>
                <a:latin typeface="Inter Italics"/>
                <a:ea typeface="Inter Italics"/>
                <a:cs typeface="Inter Italics"/>
                <a:sym typeface="Inter Italics"/>
              </a:rPr>
              <a:t>Maggie (26) and Caleb (24)</a:t>
            </a:r>
            <a:r>
              <a:rPr lang="en-US" sz="2350">
                <a:solidFill>
                  <a:srgbClr val="000000"/>
                </a:solidFill>
                <a:latin typeface="Inter"/>
                <a:ea typeface="Inter"/>
                <a:cs typeface="Inter"/>
                <a:sym typeface="Inter"/>
              </a:rPr>
              <a:t> – Recruited home two years ago: “the business needs you.” Left real careers. Own nothing. Were promised “a path.” Nothing is in writing.</a:t>
            </a:r>
          </a:p>
          <a:p>
            <a:pPr algn="l">
              <a:lnSpc>
                <a:spcPts val="3600"/>
              </a:lnSpc>
            </a:pPr>
            <a:r>
              <a:rPr lang="en-US" sz="3300" b="1">
                <a:solidFill>
                  <a:srgbClr val="000000"/>
                </a:solidFill>
                <a:latin typeface="Inter Bold"/>
                <a:ea typeface="Inter Bold"/>
                <a:cs typeface="Inter Bold"/>
                <a:sym typeface="Inter Bold"/>
              </a:rPr>
              <a:t>The offer</a:t>
            </a:r>
          </a:p>
          <a:p>
            <a:pPr algn="l">
              <a:lnSpc>
                <a:spcPts val="2550"/>
              </a:lnSpc>
            </a:pPr>
            <a:r>
              <a:rPr lang="en-US" sz="2350" i="1">
                <a:solidFill>
                  <a:srgbClr val="000000"/>
                </a:solidFill>
                <a:latin typeface="Inter Italics"/>
                <a:ea typeface="Inter Italics"/>
                <a:cs typeface="Inter Italics"/>
                <a:sym typeface="Inter Italics"/>
              </a:rPr>
              <a:t>Meridian Capital</a:t>
            </a:r>
            <a:r>
              <a:rPr lang="en-US" sz="2350">
                <a:solidFill>
                  <a:srgbClr val="000000"/>
                </a:solidFill>
                <a:latin typeface="Inter"/>
                <a:ea typeface="Inter"/>
                <a:cs typeface="Inter"/>
                <a:sym typeface="Inter"/>
              </a:rPr>
              <a:t> – $100 million, cash, 90 days to close. Tom and Rick stay three years. The kids “would be evaluated.”</a:t>
            </a:r>
          </a:p>
          <a:p>
            <a:pPr algn="l">
              <a:lnSpc>
                <a:spcPts val="2550"/>
              </a:lnSpc>
            </a:pPr>
            <a:endParaRPr lang="en-US" sz="2350">
              <a:solidFill>
                <a:srgbClr val="000000"/>
              </a:solidFill>
              <a:latin typeface="Inter"/>
              <a:ea typeface="Inter"/>
              <a:cs typeface="Inter"/>
              <a:sym typeface="Inter"/>
            </a:endParaRPr>
          </a:p>
          <a:p>
            <a:pPr algn="l">
              <a:lnSpc>
                <a:spcPts val="3150"/>
              </a:lnSpc>
            </a:pPr>
            <a:r>
              <a:rPr lang="en-US" sz="2900">
                <a:solidFill>
                  <a:srgbClr val="2F6B4F"/>
                </a:solidFill>
                <a:latin typeface="Inter"/>
                <a:ea typeface="Inter"/>
                <a:cs typeface="Inter"/>
                <a:sym typeface="Inter"/>
              </a:rPr>
              <a:t>Walter says no, and Walter has every vote. </a:t>
            </a:r>
            <a:r>
              <a:rPr lang="en-US" sz="2900" b="1">
                <a:solidFill>
                  <a:srgbClr val="2F6B4F"/>
                </a:solidFill>
                <a:latin typeface="Inter Bold"/>
                <a:ea typeface="Inter Bold"/>
                <a:cs typeface="Inter Bold"/>
                <a:sym typeface="Inter Bold"/>
              </a:rPr>
              <a:t>Case closed — right?</a:t>
            </a:r>
          </a:p>
        </p:txBody>
      </p:sp>
      <p:sp>
        <p:nvSpPr>
          <p:cNvPr id="5" name="TextBox 5"/>
          <p:cNvSpPr txBox="1"/>
          <p:nvPr/>
        </p:nvSpPr>
        <p:spPr>
          <a:xfrm>
            <a:off x="631299" y="2068270"/>
            <a:ext cx="16768403" cy="738505"/>
          </a:xfrm>
          <a:prstGeom prst="rect">
            <a:avLst/>
          </a:prstGeom>
        </p:spPr>
        <p:txBody>
          <a:bodyPr lIns="0" tIns="0" rIns="0" bIns="0" rtlCol="0" anchor="t">
            <a:spAutoFit/>
          </a:bodyPr>
          <a:lstStyle/>
          <a:p>
            <a:pPr marL="0" lvl="0" indent="0" algn="l">
              <a:lnSpc>
                <a:spcPts val="5135"/>
              </a:lnSpc>
            </a:pPr>
            <a:r>
              <a:rPr lang="en-US" sz="6500" b="1" spc="-383">
                <a:solidFill>
                  <a:srgbClr val="254157"/>
                </a:solidFill>
                <a:latin typeface="Inter Bold"/>
                <a:ea typeface="Inter Bold"/>
                <a:cs typeface="Inter Bold"/>
                <a:sym typeface="Inter Bold"/>
              </a:rPr>
              <a:t>LESSON FOURTEEN: </a:t>
            </a:r>
            <a:r>
              <a:rPr lang="en-US" sz="6500" spc="-383">
                <a:solidFill>
                  <a:srgbClr val="254157"/>
                </a:solidFill>
                <a:latin typeface="Inter"/>
                <a:ea typeface="Inter"/>
                <a:cs typeface="Inter"/>
                <a:sym typeface="Inter"/>
              </a:rPr>
              <a:t>DECIDE WHO DECIDES</a:t>
            </a:r>
          </a:p>
        </p:txBody>
      </p:sp>
      <p:sp>
        <p:nvSpPr>
          <p:cNvPr id="1148"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14 OF 18</a:t>
            </a:r>
          </a:p>
        </p:txBody>
      </p:sp>
      <p:sp>
        <p:nvSpPr>
          <p:cNvPr id="1149"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150"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151"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152"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153"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154"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155"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156"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157"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158"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159"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160"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161"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162" name="Dot"/>
          <p:cNvSpPr/>
          <p:nvPr/>
        </p:nvSpPr>
        <p:spPr>
          <a:xfrm>
            <a:off x="16820000" y="1010000"/>
            <a:ext cx="110000" cy="110000"/>
          </a:xfrm>
          <a:prstGeom prst="ellipse">
            <a:avLst/>
          </a:prstGeom>
          <a:solidFill>
            <a:srgbClr val="254157"/>
          </a:solidFill>
          <a:ln w="9525">
            <a:solidFill>
              <a:srgbClr val="254157"/>
            </a:solidFill>
          </a:ln>
        </p:spPr>
        <p:txBody>
          <a:bodyPr/>
          <a:lstStyle/>
          <a:p>
            <a:endParaRPr lang="en-US"/>
          </a:p>
        </p:txBody>
      </p:sp>
      <p:sp>
        <p:nvSpPr>
          <p:cNvPr id="1163"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1164"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165"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166" name="Dot"/>
          <p:cNvSpPr/>
          <p:nvPr/>
        </p:nvSpPr>
        <p:spPr>
          <a:xfrm>
            <a:off x="17540000" y="1010000"/>
            <a:ext cx="110000" cy="110000"/>
          </a:xfrm>
          <a:prstGeom prst="ellipse">
            <a:avLst/>
          </a:prstGeom>
          <a:noFill/>
          <a:ln w="9525">
            <a:solidFill>
              <a:srgbClr val="254157"/>
            </a:solidFill>
          </a:ln>
        </p:spPr>
        <p:txBody>
          <a:bodyPr/>
          <a:lstStyle/>
          <a:p>
            <a:endParaRPr lang="en-US"/>
          </a:p>
        </p:txBody>
      </p:sp>
      <p:sp>
        <p:nvSpPr>
          <p:cNvPr id="1500" name="QR card"/>
          <p:cNvSpPr/>
          <p:nvPr/>
        </p:nvSpPr>
        <p:spPr>
          <a:xfrm>
            <a:off x="14350000" y="3450000"/>
            <a:ext cx="3000000" cy="3000000"/>
          </a:xfrm>
          <a:prstGeom prst="roundRect">
            <a:avLst>
              <a:gd name="adj" fmla="val 6000"/>
            </a:avLst>
          </a:prstGeom>
          <a:solidFill>
            <a:srgbClr val="FFFFFF"/>
          </a:solidFill>
          <a:ln w="12700">
            <a:solidFill>
              <a:srgbClr val="CBD8DF"/>
            </a:solidFill>
          </a:ln>
        </p:spPr>
        <p:txBody>
          <a:bodyPr wrap="square" rtlCol="0" anchor="t"/>
          <a:lstStyle/>
          <a:p>
            <a:endParaRPr lang="en-US"/>
          </a:p>
        </p:txBody>
      </p:sp>
      <p:pic>
        <p:nvPicPr>
          <p:cNvPr id="1501" name="QR code" descr="QR code linking to anderson-university-18-lessons.netlify.app"/>
          <p:cNvPicPr>
            <a:picLocks noChangeAspect="1"/>
          </p:cNvPicPr>
          <p:nvPr/>
        </p:nvPicPr>
        <p:blipFill>
          <a:blip r:embed="rId5"/>
          <a:stretch>
            <a:fillRect/>
          </a:stretch>
        </p:blipFill>
        <p:spPr>
          <a:xfrm>
            <a:off x="14520000" y="3620000"/>
            <a:ext cx="2660000" cy="2660000"/>
          </a:xfrm>
          <a:prstGeom prst="rect">
            <a:avLst/>
          </a:prstGeom>
        </p:spPr>
      </p:pic>
      <p:sp>
        <p:nvSpPr>
          <p:cNvPr id="1502" name="QR label"/>
          <p:cNvSpPr txBox="1"/>
          <p:nvPr/>
        </p:nvSpPr>
        <p:spPr>
          <a:xfrm>
            <a:off x="14000000" y="6570000"/>
            <a:ext cx="3700000" cy="700000"/>
          </a:xfrm>
          <a:prstGeom prst="rect">
            <a:avLst/>
          </a:prstGeom>
        </p:spPr>
        <p:txBody>
          <a:bodyPr wrap="square" lIns="0" tIns="0" rIns="0" bIns="0" rtlCol="0" anchor="t"/>
          <a:lstStyle/>
          <a:p>
            <a:pPr algn="ctr"/>
            <a:r>
              <a:rPr lang="en-US" sz="1500" b="1">
                <a:solidFill>
                  <a:srgbClr val="254157"/>
                </a:solidFill>
                <a:latin typeface="Inter Bold"/>
                <a:ea typeface="Inter Bold"/>
                <a:cs typeface="Inter Bold"/>
                <a:sym typeface="Inter Bold"/>
              </a:rPr>
              <a:t>The case on your phone</a:t>
            </a:r>
          </a:p>
          <a:p>
            <a:pPr algn="ctr"/>
            <a:r>
              <a:rPr lang="en-US" sz="1200">
                <a:solidFill>
                  <a:srgbClr val="5B6B75"/>
                </a:solidFill>
                <a:latin typeface="Inter"/>
                <a:ea typeface="Inter"/>
                <a:cs typeface="Inter"/>
                <a:sym typeface="Inter"/>
              </a:rPr>
              <a:t>anderson-university-18-lessons.netlify.app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1180844" y="3584721"/>
            <a:ext cx="14190022" cy="6420427"/>
          </a:xfrm>
          <a:prstGeom prst="rect">
            <a:avLst/>
          </a:prstGeom>
        </p:spPr>
        <p:txBody>
          <a:bodyPr lIns="0" tIns="0" rIns="0" bIns="0" rtlCol="0" anchor="t">
            <a:spAutoFit/>
          </a:bodyPr>
          <a:lstStyle/>
          <a:p>
            <a:pPr algn="l">
              <a:lnSpc>
                <a:spcPts val="4100"/>
              </a:lnSpc>
              <a:spcBef>
                <a:spcPts val="600"/>
              </a:spcBef>
            </a:pPr>
            <a:r>
              <a:rPr lang="en-US" sz="3800" b="1">
                <a:solidFill>
                  <a:srgbClr val="000000"/>
                </a:solidFill>
                <a:latin typeface="Inter Bold"/>
                <a:ea typeface="Inter Bold"/>
                <a:cs typeface="Inter Bold"/>
                <a:sym typeface="Inter Bold"/>
              </a:rPr>
              <a:t>Then Walter has a stroke.</a:t>
            </a:r>
          </a:p>
          <a:p>
            <a:pPr algn="l">
              <a:lnSpc>
                <a:spcPts val="2800"/>
              </a:lnSpc>
            </a:pPr>
            <a:r>
              <a:rPr lang="en-US" sz="2600">
                <a:solidFill>
                  <a:srgbClr val="000000"/>
                </a:solidFill>
                <a:latin typeface="Inter"/>
                <a:ea typeface="Inter"/>
                <a:cs typeface="Inter"/>
                <a:sym typeface="Inter"/>
              </a:rPr>
              <a:t>He survives. But he no longer recognizes the warehouse, and his doctors will not certify that he can make decisions. His shares cannot be voted — until someone is legally appointed to vote them.</a:t>
            </a:r>
          </a:p>
          <a:p>
            <a:pPr algn="l">
              <a:lnSpc>
                <a:spcPts val="4100"/>
              </a:lnSpc>
              <a:spcBef>
                <a:spcPts val="600"/>
              </a:spcBef>
            </a:pPr>
            <a:r>
              <a:rPr lang="en-US" sz="3800" b="1">
                <a:solidFill>
                  <a:srgbClr val="000000"/>
                </a:solidFill>
                <a:latin typeface="Inter Bold"/>
                <a:ea typeface="Inter Bold"/>
                <a:cs typeface="Inter Bold"/>
                <a:sym typeface="Inter Bold"/>
              </a:rPr>
              <a:t>Within a week</a:t>
            </a:r>
          </a:p>
          <a:p>
            <a:pPr marL="417577" lvl="1" indent="-208789" algn="l">
              <a:lnSpc>
                <a:spcPts val="2800"/>
              </a:lnSpc>
              <a:buFont typeface="Arial"/>
              <a:buChar char="•"/>
            </a:pPr>
            <a:r>
              <a:rPr lang="en-US" sz="2600" b="1">
                <a:solidFill>
                  <a:srgbClr val="000000"/>
                </a:solidFill>
                <a:latin typeface="Inter Bold"/>
                <a:ea typeface="Inter Bold"/>
                <a:cs typeface="Inter Bold"/>
                <a:sym typeface="Inter Bold"/>
              </a:rPr>
              <a:t>Meridian calls Tom: </a:t>
            </a:r>
            <a:r>
              <a:rPr lang="en-US" sz="2600">
                <a:solidFill>
                  <a:srgbClr val="000000"/>
                </a:solidFill>
                <a:latin typeface="Inter"/>
                <a:ea typeface="Inter"/>
                <a:cs typeface="Inter"/>
                <a:sym typeface="Inter"/>
              </a:rPr>
              <a:t>“The offer stands for thirty days. Then we move on to the next family.”</a:t>
            </a:r>
          </a:p>
          <a:p>
            <a:pPr marL="417577" lvl="1" indent="-208789" algn="l">
              <a:lnSpc>
                <a:spcPts val="2800"/>
              </a:lnSpc>
              <a:buFont typeface="Arial"/>
              <a:buChar char="•"/>
            </a:pPr>
            <a:r>
              <a:rPr lang="en-US" sz="2600" b="1">
                <a:solidFill>
                  <a:srgbClr val="000000"/>
                </a:solidFill>
                <a:latin typeface="Inter Bold"/>
                <a:ea typeface="Inter Bold"/>
                <a:cs typeface="Inter Bold"/>
                <a:sym typeface="Inter Bold"/>
              </a:rPr>
              <a:t>Rick tells Caleb: </a:t>
            </a:r>
            <a:r>
              <a:rPr lang="en-US" sz="2600">
                <a:solidFill>
                  <a:srgbClr val="000000"/>
                </a:solidFill>
                <a:latin typeface="Inter"/>
                <a:ea typeface="Inter"/>
                <a:cs typeface="Inter"/>
                <a:sym typeface="Inter"/>
              </a:rPr>
              <a:t>“This isn’t your decision. You don’t own a share.”</a:t>
            </a:r>
          </a:p>
          <a:p>
            <a:pPr marL="417577" lvl="1" indent="-208789" algn="l">
              <a:lnSpc>
                <a:spcPts val="2800"/>
              </a:lnSpc>
              <a:buFont typeface="Arial"/>
              <a:buChar char="•"/>
            </a:pPr>
            <a:r>
              <a:rPr lang="en-US" sz="2600" b="1">
                <a:solidFill>
                  <a:srgbClr val="000000"/>
                </a:solidFill>
                <a:latin typeface="Inter Bold"/>
                <a:ea typeface="Inter Bold"/>
                <a:cs typeface="Inter Bold"/>
                <a:sym typeface="Inter Bold"/>
              </a:rPr>
              <a:t>Walter’s lawyer finds the power of attorney. </a:t>
            </a:r>
            <a:r>
              <a:rPr lang="en-US" sz="2600">
                <a:solidFill>
                  <a:srgbClr val="000000"/>
                </a:solidFill>
                <a:latin typeface="Inter"/>
                <a:ea typeface="Inter"/>
                <a:cs typeface="Inter"/>
                <a:sym typeface="Inter"/>
              </a:rPr>
              <a:t>It names Ruth — 82, married to Walter for 61 years, never once at a shareholders’ meeting.</a:t>
            </a:r>
          </a:p>
          <a:p>
            <a:pPr marL="417577" lvl="1" indent="-208789" algn="l">
              <a:lnSpc>
                <a:spcPts val="2800"/>
              </a:lnSpc>
              <a:buFont typeface="Arial"/>
              <a:buChar char="•"/>
            </a:pPr>
            <a:r>
              <a:rPr lang="en-US" sz="2600" b="1">
                <a:solidFill>
                  <a:srgbClr val="000000"/>
                </a:solidFill>
                <a:latin typeface="Inter Bold"/>
                <a:ea typeface="Inter Bold"/>
                <a:cs typeface="Inter Bold"/>
                <a:sym typeface="Inter Bold"/>
              </a:rPr>
              <a:t>Ruth calls the family together: </a:t>
            </a:r>
            <a:r>
              <a:rPr lang="en-US" sz="2600">
                <a:solidFill>
                  <a:srgbClr val="000000"/>
                </a:solidFill>
                <a:latin typeface="Inter"/>
                <a:ea typeface="Inter"/>
                <a:cs typeface="Inter"/>
                <a:sym typeface="Inter"/>
              </a:rPr>
              <a:t>“My values are family and community. Come to me with one approach — together.”</a:t>
            </a:r>
          </a:p>
          <a:p>
            <a:pPr algn="l">
              <a:lnSpc>
                <a:spcPts val="3450"/>
              </a:lnSpc>
              <a:spcBef>
                <a:spcPts val="900"/>
              </a:spcBef>
            </a:pPr>
            <a:r>
              <a:rPr lang="en-US" sz="3200">
                <a:solidFill>
                  <a:srgbClr val="2F6B4F"/>
                </a:solidFill>
                <a:latin typeface="Inter"/>
                <a:ea typeface="Inter"/>
                <a:cs typeface="Inter"/>
                <a:sym typeface="Inter"/>
              </a:rPr>
              <a:t>The man with the votes can’t vote. The men with the money can’t vote. </a:t>
            </a:r>
            <a:r>
              <a:rPr lang="en-US" sz="3200" b="1">
                <a:solidFill>
                  <a:srgbClr val="2F6B4F"/>
                </a:solidFill>
                <a:latin typeface="Inter Bold"/>
                <a:ea typeface="Inter Bold"/>
                <a:cs typeface="Inter Bold"/>
                <a:sym typeface="Inter Bold"/>
              </a:rPr>
              <a:t>And Ruth has thirty days.</a:t>
            </a:r>
          </a:p>
        </p:txBody>
      </p:sp>
      <p:sp>
        <p:nvSpPr>
          <p:cNvPr id="5" name="TextBox 5"/>
          <p:cNvSpPr txBox="1"/>
          <p:nvPr/>
        </p:nvSpPr>
        <p:spPr>
          <a:xfrm>
            <a:off x="631299" y="2068270"/>
            <a:ext cx="16768403" cy="738505"/>
          </a:xfrm>
          <a:prstGeom prst="rect">
            <a:avLst/>
          </a:prstGeom>
        </p:spPr>
        <p:txBody>
          <a:bodyPr lIns="0" tIns="0" rIns="0" bIns="0" rtlCol="0" anchor="t">
            <a:spAutoFit/>
          </a:bodyPr>
          <a:lstStyle/>
          <a:p>
            <a:pPr marL="0" lvl="0" indent="0" algn="l">
              <a:lnSpc>
                <a:spcPts val="5135"/>
              </a:lnSpc>
            </a:pPr>
            <a:r>
              <a:rPr lang="en-US" sz="6500" b="1" spc="-383">
                <a:solidFill>
                  <a:srgbClr val="254157"/>
                </a:solidFill>
                <a:latin typeface="Inter Bold"/>
                <a:ea typeface="Inter Bold"/>
                <a:cs typeface="Inter Bold"/>
                <a:sym typeface="Inter Bold"/>
              </a:rPr>
              <a:t>LESSON FOURTEEN: </a:t>
            </a:r>
            <a:r>
              <a:rPr lang="en-US" sz="6500" spc="-383">
                <a:solidFill>
                  <a:srgbClr val="254157"/>
                </a:solidFill>
                <a:latin typeface="Inter"/>
                <a:ea typeface="Inter"/>
                <a:cs typeface="Inter"/>
                <a:sym typeface="Inter"/>
              </a:rPr>
              <a:t>THE TWIST</a:t>
            </a:r>
          </a:p>
        </p:txBody>
      </p:sp>
      <p:sp>
        <p:nvSpPr>
          <p:cNvPr id="1167"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14 OF 18</a:t>
            </a:r>
          </a:p>
        </p:txBody>
      </p:sp>
      <p:sp>
        <p:nvSpPr>
          <p:cNvPr id="1168"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169"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170"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171"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172"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173"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174"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175"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176"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177"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178"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179"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180"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181" name="Dot"/>
          <p:cNvSpPr/>
          <p:nvPr/>
        </p:nvSpPr>
        <p:spPr>
          <a:xfrm>
            <a:off x="16820000" y="1010000"/>
            <a:ext cx="110000" cy="110000"/>
          </a:xfrm>
          <a:prstGeom prst="ellipse">
            <a:avLst/>
          </a:prstGeom>
          <a:solidFill>
            <a:srgbClr val="254157"/>
          </a:solidFill>
          <a:ln w="9525">
            <a:solidFill>
              <a:srgbClr val="254157"/>
            </a:solidFill>
          </a:ln>
        </p:spPr>
        <p:txBody>
          <a:bodyPr/>
          <a:lstStyle/>
          <a:p>
            <a:endParaRPr lang="en-US"/>
          </a:p>
        </p:txBody>
      </p:sp>
      <p:sp>
        <p:nvSpPr>
          <p:cNvPr id="1182"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1183"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184"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185" name="Dot"/>
          <p:cNvSpPr/>
          <p:nvPr/>
        </p:nvSpPr>
        <p:spPr>
          <a:xfrm>
            <a:off x="17540000" y="1010000"/>
            <a:ext cx="110000" cy="110000"/>
          </a:xfrm>
          <a:prstGeom prst="ellipse">
            <a:avLst/>
          </a:prstGeom>
          <a:noFill/>
          <a:ln w="9525">
            <a:solidFill>
              <a:srgbClr val="254157"/>
            </a:solidFill>
          </a:ln>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1180844" y="3584721"/>
            <a:ext cx="12700000" cy="6420427"/>
          </a:xfrm>
          <a:prstGeom prst="rect">
            <a:avLst/>
          </a:prstGeom>
        </p:spPr>
        <p:txBody>
          <a:bodyPr lIns="0" tIns="0" rIns="0" bIns="0" rtlCol="0" anchor="t">
            <a:spAutoFit/>
          </a:bodyPr>
          <a:lstStyle/>
          <a:p>
            <a:pPr algn="l">
              <a:lnSpc>
                <a:spcPts val="4430"/>
              </a:lnSpc>
              <a:spcBef>
                <a:spcPts val="600"/>
              </a:spcBef>
            </a:pPr>
            <a:r>
              <a:rPr lang="en-US" sz="4100" b="1">
                <a:solidFill>
                  <a:srgbClr val="000000"/>
                </a:solidFill>
                <a:latin typeface="Inter Bold"/>
                <a:ea typeface="Inter Bold"/>
                <a:cs typeface="Inter Bold"/>
                <a:sym typeface="Inter Bold"/>
              </a:rPr>
              <a:t>Six minutes with the person next to you</a:t>
            </a:r>
          </a:p>
          <a:p>
            <a:pPr algn="l">
              <a:lnSpc>
                <a:spcPts val="3000"/>
              </a:lnSpc>
            </a:pPr>
            <a:r>
              <a:rPr lang="en-US" sz="2800">
                <a:solidFill>
                  <a:srgbClr val="000000"/>
                </a:solidFill>
                <a:latin typeface="Inter"/>
                <a:ea typeface="Inter"/>
                <a:cs typeface="Inter"/>
                <a:sym typeface="Inter"/>
              </a:rPr>
              <a:t>One of you is a brother — Tom or Rick. The other is one of the kids — Maggie or Caleb. Stay in role. Ruth has set the terms:</a:t>
            </a:r>
          </a:p>
          <a:p>
            <a:pPr algn="l">
              <a:lnSpc>
                <a:spcPts val="3000"/>
              </a:lnSpc>
            </a:pPr>
            <a:r>
              <a:rPr lang="en-US" sz="2800" i="1">
                <a:solidFill>
                  <a:srgbClr val="000000"/>
                </a:solidFill>
                <a:latin typeface="Inter Italics"/>
                <a:ea typeface="Inter Italics"/>
                <a:cs typeface="Inter Italics"/>
                <a:sym typeface="Inter Italics"/>
              </a:rPr>
              <a:t>“Come to me with one recommended approach. Reach it by consensus. Walk away united, even if none of you gets exactly what you want. Keep the harmony while you work. My values are family and community.”</a:t>
            </a:r>
          </a:p>
          <a:p>
            <a:pPr marL="417577" lvl="1" indent="-208789" algn="l">
              <a:lnSpc>
                <a:spcPts val="3000"/>
              </a:lnSpc>
              <a:buFont typeface="Arial"/>
              <a:buChar char="•"/>
            </a:pPr>
            <a:r>
              <a:rPr lang="en-US" sz="2800" b="1">
                <a:solidFill>
                  <a:srgbClr val="000000"/>
                </a:solidFill>
                <a:latin typeface="Inter Bold"/>
                <a:ea typeface="Inter Bold"/>
                <a:cs typeface="Inter Bold"/>
                <a:sym typeface="Inter Bold"/>
              </a:rPr>
              <a:t>The recommendation: </a:t>
            </a:r>
            <a:r>
              <a:rPr lang="en-US" sz="2800">
                <a:solidFill>
                  <a:srgbClr val="000000"/>
                </a:solidFill>
                <a:latin typeface="Inter"/>
                <a:ea typeface="Inter"/>
                <a:cs typeface="Inter"/>
                <a:sym typeface="Inter"/>
              </a:rPr>
              <a:t>What do you bring Ruth — sell, keep, or a third way? And what do you tell Meridian in the meantime?</a:t>
            </a:r>
          </a:p>
          <a:p>
            <a:pPr marL="417577" lvl="1" indent="-208789" algn="l">
              <a:lnSpc>
                <a:spcPts val="3000"/>
              </a:lnSpc>
              <a:buFont typeface="Arial"/>
              <a:buChar char="•"/>
            </a:pPr>
            <a:r>
              <a:rPr lang="en-US" sz="2800" b="1">
                <a:solidFill>
                  <a:srgbClr val="000000"/>
                </a:solidFill>
                <a:latin typeface="Inter Bold"/>
                <a:ea typeface="Inter Bold"/>
                <a:cs typeface="Inter Bold"/>
                <a:sym typeface="Inter Bold"/>
              </a:rPr>
              <a:t>The consensus: </a:t>
            </a:r>
            <a:r>
              <a:rPr lang="en-US" sz="2800">
                <a:solidFill>
                  <a:srgbClr val="000000"/>
                </a:solidFill>
                <a:latin typeface="Inter"/>
                <a:ea typeface="Inter"/>
                <a:cs typeface="Inter"/>
                <a:sym typeface="Inter"/>
              </a:rPr>
              <a:t>What does each of you give up so the whole family can stand behind one answer?</a:t>
            </a:r>
          </a:p>
          <a:p>
            <a:pPr marL="417577" lvl="1" indent="-208789" algn="l">
              <a:lnSpc>
                <a:spcPts val="3000"/>
              </a:lnSpc>
              <a:buFont typeface="Arial"/>
              <a:buChar char="•"/>
            </a:pPr>
            <a:r>
              <a:rPr lang="en-US" sz="2800" b="1">
                <a:solidFill>
                  <a:srgbClr val="000000"/>
                </a:solidFill>
                <a:latin typeface="Inter Bold"/>
                <a:ea typeface="Inter Bold"/>
                <a:cs typeface="Inter Bold"/>
                <a:sym typeface="Inter Bold"/>
              </a:rPr>
              <a:t>The harmony: </a:t>
            </a:r>
            <a:r>
              <a:rPr lang="en-US" sz="2800">
                <a:solidFill>
                  <a:srgbClr val="000000"/>
                </a:solidFill>
                <a:latin typeface="Inter"/>
                <a:ea typeface="Inter"/>
                <a:cs typeface="Inter"/>
                <a:sym typeface="Inter"/>
              </a:rPr>
              <a:t>How does this family stay united through the next thirty days — and after the decision, whichever way it goes?</a:t>
            </a:r>
          </a:p>
          <a:p>
            <a:pPr algn="l">
              <a:lnSpc>
                <a:spcPts val="3770"/>
              </a:lnSpc>
              <a:spcBef>
                <a:spcPts val="900"/>
              </a:spcBef>
            </a:pPr>
            <a:r>
              <a:rPr lang="en-US" sz="3500">
                <a:solidFill>
                  <a:srgbClr val="2F6B4F"/>
                </a:solidFill>
                <a:latin typeface="Inter"/>
                <a:ea typeface="Inter"/>
                <a:cs typeface="Inter"/>
                <a:sym typeface="Inter"/>
              </a:rPr>
              <a:t>Be ready to share the one thing you agreed on — </a:t>
            </a:r>
            <a:r>
              <a:rPr lang="en-US" sz="3500" b="1">
                <a:solidFill>
                  <a:srgbClr val="2F6B4F"/>
                </a:solidFill>
                <a:latin typeface="Inter Bold"/>
                <a:ea typeface="Inter Bold"/>
                <a:cs typeface="Inter Bold"/>
                <a:sym typeface="Inter Bold"/>
              </a:rPr>
              <a:t>and the one thing you fought about.</a:t>
            </a:r>
          </a:p>
        </p:txBody>
      </p:sp>
      <p:sp>
        <p:nvSpPr>
          <p:cNvPr id="5" name="TextBox 5"/>
          <p:cNvSpPr txBox="1"/>
          <p:nvPr/>
        </p:nvSpPr>
        <p:spPr>
          <a:xfrm>
            <a:off x="631299" y="2068270"/>
            <a:ext cx="16768403" cy="738505"/>
          </a:xfrm>
          <a:prstGeom prst="rect">
            <a:avLst/>
          </a:prstGeom>
        </p:spPr>
        <p:txBody>
          <a:bodyPr lIns="0" tIns="0" rIns="0" bIns="0" rtlCol="0" anchor="t">
            <a:spAutoFit/>
          </a:bodyPr>
          <a:lstStyle/>
          <a:p>
            <a:pPr marL="0" lvl="0" indent="0" algn="l">
              <a:lnSpc>
                <a:spcPts val="5135"/>
              </a:lnSpc>
            </a:pPr>
            <a:r>
              <a:rPr lang="en-US" sz="6500" b="1" spc="-383">
                <a:solidFill>
                  <a:srgbClr val="254157"/>
                </a:solidFill>
                <a:latin typeface="Inter Bold"/>
                <a:ea typeface="Inter Bold"/>
                <a:cs typeface="Inter Bold"/>
                <a:sym typeface="Inter Bold"/>
              </a:rPr>
              <a:t>LESSON FOURTEEN: </a:t>
            </a:r>
            <a:r>
              <a:rPr lang="en-US" sz="6500" spc="-383">
                <a:solidFill>
                  <a:srgbClr val="254157"/>
                </a:solidFill>
                <a:latin typeface="Inter"/>
                <a:ea typeface="Inter"/>
                <a:cs typeface="Inter"/>
                <a:sym typeface="Inter"/>
              </a:rPr>
              <a:t>YOUR MOVE</a:t>
            </a:r>
          </a:p>
        </p:txBody>
      </p:sp>
      <p:sp>
        <p:nvSpPr>
          <p:cNvPr id="1186"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14 OF 18</a:t>
            </a:r>
          </a:p>
        </p:txBody>
      </p:sp>
      <p:sp>
        <p:nvSpPr>
          <p:cNvPr id="1187"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188"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189"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190"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191"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192"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193"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194"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195"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196"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197"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198"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199"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200" name="Dot"/>
          <p:cNvSpPr/>
          <p:nvPr/>
        </p:nvSpPr>
        <p:spPr>
          <a:xfrm>
            <a:off x="16820000" y="1010000"/>
            <a:ext cx="110000" cy="110000"/>
          </a:xfrm>
          <a:prstGeom prst="ellipse">
            <a:avLst/>
          </a:prstGeom>
          <a:solidFill>
            <a:srgbClr val="254157"/>
          </a:solidFill>
          <a:ln w="9525">
            <a:solidFill>
              <a:srgbClr val="254157"/>
            </a:solidFill>
          </a:ln>
        </p:spPr>
        <p:txBody>
          <a:bodyPr/>
          <a:lstStyle/>
          <a:p>
            <a:endParaRPr lang="en-US"/>
          </a:p>
        </p:txBody>
      </p:sp>
      <p:sp>
        <p:nvSpPr>
          <p:cNvPr id="1201"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1202"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203"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204" name="Dot"/>
          <p:cNvSpPr/>
          <p:nvPr/>
        </p:nvSpPr>
        <p:spPr>
          <a:xfrm>
            <a:off x="17540000" y="1010000"/>
            <a:ext cx="110000" cy="110000"/>
          </a:xfrm>
          <a:prstGeom prst="ellipse">
            <a:avLst/>
          </a:prstGeom>
          <a:noFill/>
          <a:ln w="9525">
            <a:solidFill>
              <a:srgbClr val="254157"/>
            </a:solidFill>
          </a:ln>
        </p:spPr>
        <p:txBody>
          <a:bodyPr/>
          <a:lstStyle/>
          <a:p>
            <a:endParaRPr lang="en-US"/>
          </a:p>
        </p:txBody>
      </p:sp>
      <p:sp>
        <p:nvSpPr>
          <p:cNvPr id="1510" name="QR card"/>
          <p:cNvSpPr/>
          <p:nvPr/>
        </p:nvSpPr>
        <p:spPr>
          <a:xfrm>
            <a:off x="14350000" y="3450000"/>
            <a:ext cx="3000000" cy="3000000"/>
          </a:xfrm>
          <a:prstGeom prst="roundRect">
            <a:avLst>
              <a:gd name="adj" fmla="val 6000"/>
            </a:avLst>
          </a:prstGeom>
          <a:solidFill>
            <a:srgbClr val="FFFFFF"/>
          </a:solidFill>
          <a:ln w="12700">
            <a:solidFill>
              <a:srgbClr val="CBD8DF"/>
            </a:solidFill>
          </a:ln>
        </p:spPr>
        <p:txBody>
          <a:bodyPr wrap="square" rtlCol="0" anchor="t"/>
          <a:lstStyle/>
          <a:p>
            <a:endParaRPr lang="en-US"/>
          </a:p>
        </p:txBody>
      </p:sp>
      <p:pic>
        <p:nvPicPr>
          <p:cNvPr id="1511" name="QR code" descr="QR code linking to anderson-university-18-lessons.netlify.app"/>
          <p:cNvPicPr>
            <a:picLocks noChangeAspect="1"/>
          </p:cNvPicPr>
          <p:nvPr/>
        </p:nvPicPr>
        <p:blipFill>
          <a:blip r:embed="rId5"/>
          <a:stretch>
            <a:fillRect/>
          </a:stretch>
        </p:blipFill>
        <p:spPr>
          <a:xfrm>
            <a:off x="14520000" y="3620000"/>
            <a:ext cx="2660000" cy="2660000"/>
          </a:xfrm>
          <a:prstGeom prst="rect">
            <a:avLst/>
          </a:prstGeom>
        </p:spPr>
      </p:pic>
      <p:sp>
        <p:nvSpPr>
          <p:cNvPr id="1512" name="QR label"/>
          <p:cNvSpPr txBox="1"/>
          <p:nvPr/>
        </p:nvSpPr>
        <p:spPr>
          <a:xfrm>
            <a:off x="14000000" y="6570000"/>
            <a:ext cx="3700000" cy="700000"/>
          </a:xfrm>
          <a:prstGeom prst="rect">
            <a:avLst/>
          </a:prstGeom>
        </p:spPr>
        <p:txBody>
          <a:bodyPr wrap="square" lIns="0" tIns="0" rIns="0" bIns="0" rtlCol="0" anchor="t"/>
          <a:lstStyle/>
          <a:p>
            <a:pPr algn="ctr"/>
            <a:r>
              <a:rPr lang="en-US" sz="1500" b="1">
                <a:solidFill>
                  <a:srgbClr val="254157"/>
                </a:solidFill>
                <a:latin typeface="Inter Bold"/>
                <a:ea typeface="Inter Bold"/>
                <a:cs typeface="Inter Bold"/>
                <a:sym typeface="Inter Bold"/>
              </a:rPr>
              <a:t>The case on your phone</a:t>
            </a:r>
          </a:p>
          <a:p>
            <a:pPr algn="ctr"/>
            <a:r>
              <a:rPr lang="en-US" sz="1200">
                <a:solidFill>
                  <a:srgbClr val="5B6B75"/>
                </a:solidFill>
                <a:latin typeface="Inter"/>
                <a:ea typeface="Inter"/>
                <a:cs typeface="Inter"/>
                <a:sym typeface="Inter"/>
              </a:rPr>
              <a:t>anderson-university-18-lessons.netlify.app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1180844" y="3584721"/>
            <a:ext cx="14190022" cy="6420427"/>
          </a:xfrm>
          <a:prstGeom prst="rect">
            <a:avLst/>
          </a:prstGeom>
        </p:spPr>
        <p:txBody>
          <a:bodyPr lIns="0" tIns="0" rIns="0" bIns="0" rtlCol="0" anchor="t">
            <a:spAutoFit/>
          </a:bodyPr>
          <a:lstStyle/>
          <a:p>
            <a:pPr algn="l">
              <a:lnSpc>
                <a:spcPts val="3000"/>
              </a:lnSpc>
            </a:pPr>
            <a:r>
              <a:rPr lang="en-US" sz="2800" i="1">
                <a:solidFill>
                  <a:srgbClr val="000000"/>
                </a:solidFill>
                <a:latin typeface="Inter Italics"/>
                <a:ea typeface="Inter Italics"/>
                <a:cs typeface="Inter Italics"/>
                <a:sym typeface="Inter Italics"/>
              </a:rPr>
              <a:t>Three or four pairs, one minute each. Shout it out — I’ll write it down.</a:t>
            </a:r>
          </a:p>
          <a:p>
            <a:pPr algn="l">
              <a:lnSpc>
                <a:spcPts val="3000"/>
              </a:lnSpc>
            </a:pPr>
            <a:endParaRPr lang="en-US" sz="2000"/>
          </a:p>
          <a:p>
            <a:pPr algn="l">
              <a:lnSpc>
                <a:spcPts val="4430"/>
              </a:lnSpc>
              <a:spcBef>
                <a:spcPts val="600"/>
              </a:spcBef>
            </a:pPr>
            <a:r>
              <a:rPr lang="en-US" sz="4100" b="1">
                <a:solidFill>
                  <a:srgbClr val="000000"/>
                </a:solidFill>
                <a:latin typeface="Inter Bold"/>
                <a:ea typeface="Inter Bold"/>
                <a:cs typeface="Inter Bold"/>
                <a:sym typeface="Inter Bold"/>
              </a:rPr>
              <a:t>What did you agree on?</a:t>
            </a:r>
          </a:p>
          <a:p>
            <a:pPr algn="l">
              <a:lnSpc>
                <a:spcPts val="3000"/>
              </a:lnSpc>
            </a:pPr>
            <a:endParaRPr lang="en-US" sz="2000"/>
          </a:p>
          <a:p>
            <a:pPr algn="l">
              <a:lnSpc>
                <a:spcPts val="4430"/>
              </a:lnSpc>
              <a:spcBef>
                <a:spcPts val="600"/>
              </a:spcBef>
            </a:pPr>
            <a:r>
              <a:rPr lang="en-US" sz="4100" b="1">
                <a:solidFill>
                  <a:srgbClr val="000000"/>
                </a:solidFill>
                <a:latin typeface="Inter Bold"/>
                <a:ea typeface="Inter Bold"/>
                <a:cs typeface="Inter Bold"/>
                <a:sym typeface="Inter Bold"/>
              </a:rPr>
              <a:t>What did you fight about?</a:t>
            </a:r>
          </a:p>
          <a:p>
            <a:pPr algn="l">
              <a:lnSpc>
                <a:spcPts val="3000"/>
              </a:lnSpc>
            </a:pPr>
            <a:endParaRPr lang="en-US" sz="2000"/>
          </a:p>
          <a:p>
            <a:pPr algn="l">
              <a:lnSpc>
                <a:spcPts val="4430"/>
              </a:lnSpc>
              <a:spcBef>
                <a:spcPts val="600"/>
              </a:spcBef>
            </a:pPr>
            <a:r>
              <a:rPr lang="en-US" sz="4100" b="1">
                <a:solidFill>
                  <a:srgbClr val="000000"/>
                </a:solidFill>
                <a:latin typeface="Inter Bold"/>
                <a:ea typeface="Inter Bold"/>
                <a:cs typeface="Inter Bold"/>
                <a:sym typeface="Inter Bold"/>
              </a:rPr>
              <a:t>What would have changed the story for the Averys?</a:t>
            </a:r>
          </a:p>
          <a:p>
            <a:pPr algn="l">
              <a:lnSpc>
                <a:spcPts val="3000"/>
              </a:lnSpc>
            </a:pPr>
            <a:endParaRPr lang="en-US" sz="2000"/>
          </a:p>
          <a:p>
            <a:pPr algn="l">
              <a:lnSpc>
                <a:spcPts val="3770"/>
              </a:lnSpc>
              <a:spcBef>
                <a:spcPts val="900"/>
              </a:spcBef>
            </a:pPr>
            <a:r>
              <a:rPr lang="en-US" sz="3500">
                <a:solidFill>
                  <a:srgbClr val="2F6B4F"/>
                </a:solidFill>
                <a:latin typeface="Inter"/>
                <a:ea typeface="Inter"/>
                <a:cs typeface="Inter"/>
                <a:sym typeface="Inter"/>
              </a:rPr>
              <a:t>Your ideas first. </a:t>
            </a:r>
            <a:r>
              <a:rPr lang="en-US" sz="3500" b="1">
                <a:solidFill>
                  <a:srgbClr val="2F6B4F"/>
                </a:solidFill>
                <a:latin typeface="Inter Bold"/>
                <a:ea typeface="Inter Bold"/>
                <a:cs typeface="Inter Bold"/>
                <a:sym typeface="Inter Bold"/>
              </a:rPr>
              <a:t>Then the one thing I would tell this family.</a:t>
            </a:r>
          </a:p>
        </p:txBody>
      </p:sp>
      <p:sp>
        <p:nvSpPr>
          <p:cNvPr id="5" name="TextBox 5"/>
          <p:cNvSpPr txBox="1"/>
          <p:nvPr/>
        </p:nvSpPr>
        <p:spPr>
          <a:xfrm>
            <a:off x="631299" y="2068270"/>
            <a:ext cx="16768403" cy="738505"/>
          </a:xfrm>
          <a:prstGeom prst="rect">
            <a:avLst/>
          </a:prstGeom>
        </p:spPr>
        <p:txBody>
          <a:bodyPr lIns="0" tIns="0" rIns="0" bIns="0" rtlCol="0" anchor="t">
            <a:spAutoFit/>
          </a:bodyPr>
          <a:lstStyle/>
          <a:p>
            <a:pPr marL="0" lvl="0" indent="0" algn="l">
              <a:lnSpc>
                <a:spcPts val="5135"/>
              </a:lnSpc>
            </a:pPr>
            <a:r>
              <a:rPr lang="en-US" sz="6500" b="1" spc="-383">
                <a:solidFill>
                  <a:srgbClr val="254157"/>
                </a:solidFill>
                <a:latin typeface="Inter Bold"/>
                <a:ea typeface="Inter Bold"/>
                <a:cs typeface="Inter Bold"/>
                <a:sym typeface="Inter Bold"/>
              </a:rPr>
              <a:t>LESSON FOURTEEN: </a:t>
            </a:r>
            <a:r>
              <a:rPr lang="en-US" sz="6500" spc="-383">
                <a:solidFill>
                  <a:srgbClr val="254157"/>
                </a:solidFill>
                <a:latin typeface="Inter"/>
                <a:ea typeface="Inter"/>
                <a:cs typeface="Inter"/>
                <a:sym typeface="Inter"/>
              </a:rPr>
              <a:t>THE DEBRIEF</a:t>
            </a:r>
          </a:p>
        </p:txBody>
      </p:sp>
      <p:sp>
        <p:nvSpPr>
          <p:cNvPr id="1205"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14 OF 18</a:t>
            </a:r>
          </a:p>
        </p:txBody>
      </p:sp>
      <p:sp>
        <p:nvSpPr>
          <p:cNvPr id="1206"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207"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208"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209"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210"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211"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212"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213"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214"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215"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216"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217"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218"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219" name="Dot"/>
          <p:cNvSpPr/>
          <p:nvPr/>
        </p:nvSpPr>
        <p:spPr>
          <a:xfrm>
            <a:off x="16820000" y="1010000"/>
            <a:ext cx="110000" cy="110000"/>
          </a:xfrm>
          <a:prstGeom prst="ellipse">
            <a:avLst/>
          </a:prstGeom>
          <a:solidFill>
            <a:srgbClr val="254157"/>
          </a:solidFill>
          <a:ln w="9525">
            <a:solidFill>
              <a:srgbClr val="254157"/>
            </a:solidFill>
          </a:ln>
        </p:spPr>
        <p:txBody>
          <a:bodyPr/>
          <a:lstStyle/>
          <a:p>
            <a:endParaRPr lang="en-US"/>
          </a:p>
        </p:txBody>
      </p:sp>
      <p:sp>
        <p:nvSpPr>
          <p:cNvPr id="1220"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1221"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222"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223" name="Dot"/>
          <p:cNvSpPr/>
          <p:nvPr/>
        </p:nvSpPr>
        <p:spPr>
          <a:xfrm>
            <a:off x="17540000" y="1010000"/>
            <a:ext cx="110000" cy="110000"/>
          </a:xfrm>
          <a:prstGeom prst="ellipse">
            <a:avLst/>
          </a:prstGeom>
          <a:noFill/>
          <a:ln w="9525">
            <a:solidFill>
              <a:srgbClr val="254157"/>
            </a:solidFill>
          </a:ln>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631299" y="2068270"/>
            <a:ext cx="16768403" cy="738505"/>
          </a:xfrm>
          <a:prstGeom prst="rect">
            <a:avLst/>
          </a:prstGeom>
        </p:spPr>
        <p:txBody>
          <a:bodyPr lIns="0" tIns="0" rIns="0" bIns="0" rtlCol="0" anchor="t">
            <a:spAutoFit/>
          </a:bodyPr>
          <a:lstStyle/>
          <a:p>
            <a:pPr marL="0" lvl="0" indent="0" algn="l">
              <a:lnSpc>
                <a:spcPts val="5135"/>
              </a:lnSpc>
            </a:pPr>
            <a:r>
              <a:rPr lang="en-US" sz="6500" b="1" spc="-383">
                <a:solidFill>
                  <a:srgbClr val="254157"/>
                </a:solidFill>
                <a:latin typeface="Inter Bold"/>
                <a:ea typeface="Inter Bold"/>
                <a:cs typeface="Inter Bold"/>
                <a:sym typeface="Inter Bold"/>
              </a:rPr>
              <a:t>LESSON FIFTEEN: </a:t>
            </a:r>
          </a:p>
        </p:txBody>
      </p:sp>
      <p:sp>
        <p:nvSpPr>
          <p:cNvPr id="5" name="TextBox 5"/>
          <p:cNvSpPr txBox="1"/>
          <p:nvPr/>
        </p:nvSpPr>
        <p:spPr>
          <a:xfrm>
            <a:off x="1180844" y="3700000"/>
            <a:ext cx="10600000" cy="5000000"/>
          </a:xfrm>
          <a:prstGeom prst="rect">
            <a:avLst/>
          </a:prstGeom>
        </p:spPr>
        <p:txBody>
          <a:bodyPr lIns="0" tIns="0" rIns="0" bIns="0" rtlCol="0" anchor="t">
            <a:spAutoFit/>
          </a:bodyPr>
          <a:lstStyle/>
          <a:p>
            <a:pPr marL="0" lvl="0" indent="0" algn="l">
              <a:lnSpc>
                <a:spcPts val="5000"/>
              </a:lnSpc>
            </a:pPr>
            <a:r>
              <a:rPr lang="en-US" sz="6000" b="1" spc="-300" dirty="0">
                <a:solidFill>
                  <a:srgbClr val="2F6B4F"/>
                </a:solidFill>
                <a:latin typeface="Inter Bold"/>
                <a:ea typeface="Inter Bold"/>
                <a:cs typeface="Inter Bold"/>
                <a:sym typeface="Inter Bold"/>
              </a:rPr>
              <a:t>BE ALIGNED AND TRANSPARENT AROUND EXIT — AND KEEP YOUR FAMILY ADVISOR CLOSE</a:t>
            </a:r>
          </a:p>
        </p:txBody>
      </p:sp>
      <p:sp>
        <p:nvSpPr>
          <p:cNvPr id="1224"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15 OF 18</a:t>
            </a:r>
          </a:p>
        </p:txBody>
      </p:sp>
      <p:sp>
        <p:nvSpPr>
          <p:cNvPr id="1225"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226"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227"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228"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229"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230"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231"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232"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233"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234"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235"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236"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237"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238"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1239" name="Dot"/>
          <p:cNvSpPr/>
          <p:nvPr/>
        </p:nvSpPr>
        <p:spPr>
          <a:xfrm>
            <a:off x="17000000" y="1010000"/>
            <a:ext cx="110000" cy="110000"/>
          </a:xfrm>
          <a:prstGeom prst="ellipse">
            <a:avLst/>
          </a:prstGeom>
          <a:solidFill>
            <a:srgbClr val="254157"/>
          </a:solidFill>
          <a:ln w="9525">
            <a:solidFill>
              <a:srgbClr val="254157"/>
            </a:solidFill>
          </a:ln>
        </p:spPr>
        <p:txBody>
          <a:bodyPr/>
          <a:lstStyle/>
          <a:p>
            <a:endParaRPr lang="en-US"/>
          </a:p>
        </p:txBody>
      </p:sp>
      <p:sp>
        <p:nvSpPr>
          <p:cNvPr id="1240"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241"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242" name="Dot"/>
          <p:cNvSpPr/>
          <p:nvPr/>
        </p:nvSpPr>
        <p:spPr>
          <a:xfrm>
            <a:off x="17540000" y="1010000"/>
            <a:ext cx="110000" cy="110000"/>
          </a:xfrm>
          <a:prstGeom prst="ellipse">
            <a:avLst/>
          </a:prstGeom>
          <a:noFill/>
          <a:ln w="9525">
            <a:solidFill>
              <a:srgbClr val="254157"/>
            </a:solidFill>
          </a:ln>
        </p:spPr>
        <p:txBody>
          <a:bodyPr/>
          <a:lstStyle/>
          <a:p>
            <a:endParaRPr lang="en-US"/>
          </a:p>
        </p:txBody>
      </p:sp>
      <p:pic>
        <p:nvPicPr>
          <p:cNvPr id="60" name="Ron Reece" descr="Ron Reece"/>
          <p:cNvPicPr>
            <a:picLocks noChangeAspect="1"/>
          </p:cNvPicPr>
          <p:nvPr/>
        </p:nvPicPr>
        <p:blipFill>
          <a:blip r:embed="rId5"/>
          <a:stretch>
            <a:fillRect/>
          </a:stretch>
        </p:blipFill>
        <p:spPr>
          <a:xfrm>
            <a:off x="12900000" y="3500000"/>
            <a:ext cx="4300000" cy="5022800"/>
          </a:xfrm>
          <a:prstGeom prst="rect">
            <a:avLst/>
          </a:prstGeom>
        </p:spPr>
      </p:pic>
      <p:sp>
        <p:nvSpPr>
          <p:cNvPr id="61" name="Ron caption"/>
          <p:cNvSpPr txBox="1"/>
          <p:nvPr/>
        </p:nvSpPr>
        <p:spPr>
          <a:xfrm>
            <a:off x="12900000" y="8650000"/>
            <a:ext cx="4300000" cy="420000"/>
          </a:xfrm>
          <a:prstGeom prst="rect">
            <a:avLst/>
          </a:prstGeom>
        </p:spPr>
        <p:txBody>
          <a:bodyPr wrap="square" lIns="0" tIns="0" rIns="0" bIns="0" rtlCol="0" anchor="t"/>
          <a:lstStyle/>
          <a:p>
            <a:pPr algn="ctr"/>
            <a:r>
              <a:rPr lang="en-US" sz="2200" b="1">
                <a:solidFill>
                  <a:srgbClr val="254157"/>
                </a:solidFill>
                <a:latin typeface="Inter Bold"/>
                <a:ea typeface="Inter Bold"/>
                <a:cs typeface="Inter Bold"/>
                <a:sym typeface="Inter Bold"/>
              </a:rPr>
              <a:t>Ron Reece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631299" y="2068270"/>
            <a:ext cx="16768403" cy="738505"/>
          </a:xfrm>
          <a:prstGeom prst="rect">
            <a:avLst/>
          </a:prstGeom>
        </p:spPr>
        <p:txBody>
          <a:bodyPr lIns="0" tIns="0" rIns="0" bIns="0" rtlCol="0" anchor="t">
            <a:spAutoFit/>
          </a:bodyPr>
          <a:lstStyle/>
          <a:p>
            <a:pPr marL="0" lvl="0" indent="0" algn="l">
              <a:lnSpc>
                <a:spcPts val="5135"/>
              </a:lnSpc>
            </a:pPr>
            <a:r>
              <a:rPr lang="en-US" sz="6500" b="1" spc="-383">
                <a:solidFill>
                  <a:srgbClr val="254157"/>
                </a:solidFill>
                <a:latin typeface="Inter Bold"/>
                <a:ea typeface="Inter Bold"/>
                <a:cs typeface="Inter Bold"/>
                <a:sym typeface="Inter Bold"/>
              </a:rPr>
              <a:t>THE UNDERTAKERS</a:t>
            </a:r>
          </a:p>
        </p:txBody>
      </p:sp>
      <p:grpSp>
        <p:nvGrpSpPr>
          <p:cNvPr id="5" name="Group 5"/>
          <p:cNvGrpSpPr/>
          <p:nvPr/>
        </p:nvGrpSpPr>
        <p:grpSpPr>
          <a:xfrm>
            <a:off x="30" y="3378275"/>
            <a:ext cx="18287970" cy="10286985"/>
            <a:chOff x="0" y="0"/>
            <a:chExt cx="24383960" cy="13715980"/>
          </a:xfrm>
        </p:grpSpPr>
        <p:sp>
          <p:nvSpPr>
            <p:cNvPr id="6" name="Freeform 6" descr="Men In Black Wallpapers - Wallpaper Cave"/>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5"/>
              <a:stretch>
                <a:fillRect t="-5555" b="-5555"/>
              </a:stretch>
            </a:blipFill>
          </p:spPr>
          <p:txBody>
            <a:bodyPr/>
            <a:lstStyle/>
            <a:p>
              <a:endParaRPr lang="en-US"/>
            </a:p>
          </p:txBody>
        </p:sp>
      </p:grpSp>
      <p:sp>
        <p:nvSpPr>
          <p:cNvPr id="1262"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15 OF 18</a:t>
            </a:r>
          </a:p>
        </p:txBody>
      </p:sp>
      <p:sp>
        <p:nvSpPr>
          <p:cNvPr id="1263"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264"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265"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266"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267"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268"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269"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270"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271"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272"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273"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274"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275"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276"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1277" name="Dot"/>
          <p:cNvSpPr/>
          <p:nvPr/>
        </p:nvSpPr>
        <p:spPr>
          <a:xfrm>
            <a:off x="17000000" y="1010000"/>
            <a:ext cx="110000" cy="110000"/>
          </a:xfrm>
          <a:prstGeom prst="ellipse">
            <a:avLst/>
          </a:prstGeom>
          <a:solidFill>
            <a:srgbClr val="254157"/>
          </a:solidFill>
          <a:ln w="9525">
            <a:solidFill>
              <a:srgbClr val="254157"/>
            </a:solidFill>
          </a:ln>
        </p:spPr>
        <p:txBody>
          <a:bodyPr/>
          <a:lstStyle/>
          <a:p>
            <a:endParaRPr lang="en-US"/>
          </a:p>
        </p:txBody>
      </p:sp>
      <p:sp>
        <p:nvSpPr>
          <p:cNvPr id="1278"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279"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280" name="Dot"/>
          <p:cNvSpPr/>
          <p:nvPr/>
        </p:nvSpPr>
        <p:spPr>
          <a:xfrm>
            <a:off x="17540000" y="1010000"/>
            <a:ext cx="110000" cy="110000"/>
          </a:xfrm>
          <a:prstGeom prst="ellipse">
            <a:avLst/>
          </a:prstGeom>
          <a:noFill/>
          <a:ln w="9525">
            <a:solidFill>
              <a:srgbClr val="254157"/>
            </a:solidFill>
          </a:ln>
        </p:spPr>
        <p:txBody>
          <a:bodyPr/>
          <a:lstStyle/>
          <a:p>
            <a:endParaRPr lang="en-US"/>
          </a:p>
        </p:txBody>
      </p:sp>
      <p:sp>
        <p:nvSpPr>
          <p:cNvPr id="1346" name="Lesson line"/>
          <p:cNvSpPr txBox="1"/>
          <p:nvPr/>
        </p:nvSpPr>
        <p:spPr>
          <a:xfrm>
            <a:off x="631299" y="2820000"/>
            <a:ext cx="16700000" cy="480000"/>
          </a:xfrm>
          <a:prstGeom prst="rect">
            <a:avLst/>
          </a:prstGeom>
        </p:spPr>
        <p:txBody>
          <a:bodyPr wrap="square" lIns="0" tIns="0" rIns="0" bIns="0" rtlCol="0" anchor="t">
            <a:spAutoFit/>
          </a:bodyPr>
          <a:lstStyle/>
          <a:p>
            <a:pPr algn="l"/>
            <a:r>
              <a:rPr lang="en-US" sz="2400" i="1">
                <a:solidFill>
                  <a:srgbClr val="2F6B4F"/>
                </a:solidFill>
                <a:latin typeface="Inter Italics"/>
                <a:ea typeface="Inter Italics"/>
                <a:cs typeface="Inter Italics"/>
                <a:sym typeface="Inter Italics"/>
              </a:rPr>
              <a:t>The people in dark suits who show up when you sell.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631299" y="2068270"/>
            <a:ext cx="16768403" cy="1386205"/>
          </a:xfrm>
          <a:prstGeom prst="rect">
            <a:avLst/>
          </a:prstGeom>
        </p:spPr>
        <p:txBody>
          <a:bodyPr lIns="0" tIns="0" rIns="0" bIns="0" rtlCol="0" anchor="t">
            <a:spAutoFit/>
          </a:bodyPr>
          <a:lstStyle/>
          <a:p>
            <a:pPr algn="l">
              <a:lnSpc>
                <a:spcPts val="5135"/>
              </a:lnSpc>
            </a:pPr>
            <a:r>
              <a:rPr lang="en-US" sz="6500" b="1" spc="-383">
                <a:solidFill>
                  <a:srgbClr val="254157"/>
                </a:solidFill>
                <a:latin typeface="Inter Bold"/>
                <a:ea typeface="Inter Bold"/>
                <a:cs typeface="Inter Bold"/>
                <a:sym typeface="Inter Bold"/>
              </a:rPr>
              <a:t>LESSON SIXTEEN: </a:t>
            </a:r>
            <a:r>
              <a:rPr lang="en-US" sz="6500" spc="-383">
                <a:solidFill>
                  <a:srgbClr val="254157"/>
                </a:solidFill>
                <a:latin typeface="Inter"/>
                <a:ea typeface="Inter"/>
                <a:cs typeface="Inter"/>
                <a:sym typeface="Inter"/>
              </a:rPr>
              <a:t>PREPARE FOR </a:t>
            </a:r>
          </a:p>
          <a:p>
            <a:pPr marL="0" lvl="0" indent="0" algn="l">
              <a:lnSpc>
                <a:spcPts val="5135"/>
              </a:lnSpc>
            </a:pPr>
            <a:r>
              <a:rPr lang="en-US" sz="6500" spc="-383">
                <a:solidFill>
                  <a:srgbClr val="254157"/>
                </a:solidFill>
                <a:latin typeface="Inter"/>
                <a:ea typeface="Inter"/>
                <a:cs typeface="Inter"/>
                <a:sym typeface="Inter"/>
              </a:rPr>
              <a:t>LOSS AFTER THE SALE</a:t>
            </a:r>
          </a:p>
        </p:txBody>
      </p:sp>
      <p:grpSp>
        <p:nvGrpSpPr>
          <p:cNvPr id="5" name="Group 5"/>
          <p:cNvGrpSpPr/>
          <p:nvPr/>
        </p:nvGrpSpPr>
        <p:grpSpPr>
          <a:xfrm>
            <a:off x="3230963" y="4429844"/>
            <a:ext cx="15346224" cy="5232325"/>
            <a:chOff x="0" y="0"/>
            <a:chExt cx="17664335" cy="6022689"/>
          </a:xfrm>
        </p:grpSpPr>
        <p:sp>
          <p:nvSpPr>
            <p:cNvPr id="6" name="Freeform 6" descr="Jason Packer in the Hill &amp; Markes warehouse"/>
            <p:cNvSpPr/>
            <p:nvPr/>
          </p:nvSpPr>
          <p:spPr>
            <a:xfrm>
              <a:off x="0" y="0"/>
              <a:ext cx="17664374" cy="6022677"/>
            </a:xfrm>
            <a:custGeom>
              <a:avLst/>
              <a:gdLst/>
              <a:ahLst/>
              <a:cxnLst/>
              <a:rect l="l" t="t" r="r" b="b"/>
              <a:pathLst>
                <a:path w="17664374" h="6022677">
                  <a:moveTo>
                    <a:pt x="0" y="0"/>
                  </a:moveTo>
                  <a:lnTo>
                    <a:pt x="17664374" y="0"/>
                  </a:lnTo>
                  <a:lnTo>
                    <a:pt x="17664374" y="6022677"/>
                  </a:lnTo>
                  <a:lnTo>
                    <a:pt x="0" y="6022677"/>
                  </a:lnTo>
                  <a:lnTo>
                    <a:pt x="0" y="0"/>
                  </a:lnTo>
                  <a:close/>
                </a:path>
              </a:pathLst>
            </a:custGeom>
            <a:blipFill>
              <a:blip r:embed="rId5"/>
              <a:stretch>
                <a:fillRect t="-66805" b="-16505"/>
              </a:stretch>
            </a:blipFill>
          </p:spPr>
          <p:txBody>
            <a:bodyPr/>
            <a:lstStyle/>
            <a:p>
              <a:endParaRPr lang="en-US"/>
            </a:p>
          </p:txBody>
        </p:sp>
      </p:grpSp>
      <p:sp>
        <p:nvSpPr>
          <p:cNvPr id="1281"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16 OF 18</a:t>
            </a:r>
          </a:p>
        </p:txBody>
      </p:sp>
      <p:sp>
        <p:nvSpPr>
          <p:cNvPr id="1282"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283"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284"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285"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286"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287"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288"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289"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290"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291"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292"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293"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294"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295"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1296"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1297" name="Dot"/>
          <p:cNvSpPr/>
          <p:nvPr/>
        </p:nvSpPr>
        <p:spPr>
          <a:xfrm>
            <a:off x="17180000" y="1010000"/>
            <a:ext cx="110000" cy="110000"/>
          </a:xfrm>
          <a:prstGeom prst="ellipse">
            <a:avLst/>
          </a:prstGeom>
          <a:solidFill>
            <a:srgbClr val="254157"/>
          </a:solidFill>
          <a:ln w="9525">
            <a:solidFill>
              <a:srgbClr val="254157"/>
            </a:solidFill>
          </a:ln>
        </p:spPr>
        <p:txBody>
          <a:bodyPr/>
          <a:lstStyle/>
          <a:p>
            <a:endParaRPr lang="en-US"/>
          </a:p>
        </p:txBody>
      </p:sp>
      <p:sp>
        <p:nvSpPr>
          <p:cNvPr id="1298"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299" name="Dot"/>
          <p:cNvSpPr/>
          <p:nvPr/>
        </p:nvSpPr>
        <p:spPr>
          <a:xfrm>
            <a:off x="17540000" y="1010000"/>
            <a:ext cx="110000" cy="110000"/>
          </a:xfrm>
          <a:prstGeom prst="ellipse">
            <a:avLst/>
          </a:prstGeom>
          <a:noFill/>
          <a:ln w="9525">
            <a:solidFill>
              <a:srgbClr val="254157"/>
            </a:solidFill>
          </a:ln>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sp>
        <p:nvSpPr>
          <p:cNvPr id="4" name="TextBox 4"/>
          <p:cNvSpPr txBox="1"/>
          <p:nvPr/>
        </p:nvSpPr>
        <p:spPr>
          <a:xfrm>
            <a:off x="631299" y="2068270"/>
            <a:ext cx="16768403" cy="1386205"/>
          </a:xfrm>
          <a:prstGeom prst="rect">
            <a:avLst/>
          </a:prstGeom>
        </p:spPr>
        <p:txBody>
          <a:bodyPr lIns="0" tIns="0" rIns="0" bIns="0" rtlCol="0" anchor="t">
            <a:spAutoFit/>
          </a:bodyPr>
          <a:lstStyle/>
          <a:p>
            <a:pPr algn="l">
              <a:lnSpc>
                <a:spcPts val="5135"/>
              </a:lnSpc>
            </a:pPr>
            <a:r>
              <a:rPr lang="en-US" sz="6500" b="1" spc="-383">
                <a:solidFill>
                  <a:srgbClr val="254157"/>
                </a:solidFill>
                <a:latin typeface="Inter Bold"/>
                <a:ea typeface="Inter Bold"/>
                <a:cs typeface="Inter Bold"/>
                <a:sym typeface="Inter Bold"/>
              </a:rPr>
              <a:t>LESSON SEVENTEEN: </a:t>
            </a:r>
            <a:r>
              <a:rPr lang="en-US" sz="6500" spc="-383">
                <a:solidFill>
                  <a:srgbClr val="254157"/>
                </a:solidFill>
                <a:latin typeface="Inter"/>
                <a:ea typeface="Inter"/>
                <a:cs typeface="Inter"/>
                <a:sym typeface="Inter"/>
              </a:rPr>
              <a:t>FIND PURPOSE </a:t>
            </a:r>
          </a:p>
          <a:p>
            <a:pPr marL="0" lvl="0" indent="0" algn="l">
              <a:lnSpc>
                <a:spcPts val="5135"/>
              </a:lnSpc>
            </a:pPr>
            <a:r>
              <a:rPr lang="en-US" sz="6500" spc="-383">
                <a:solidFill>
                  <a:srgbClr val="254157"/>
                </a:solidFill>
                <a:latin typeface="Inter"/>
                <a:ea typeface="Inter"/>
                <a:cs typeface="Inter"/>
                <a:sym typeface="Inter"/>
              </a:rPr>
              <a:t>AFTER THE SALE</a:t>
            </a:r>
          </a:p>
        </p:txBody>
      </p:sp>
      <p:grpSp>
        <p:nvGrpSpPr>
          <p:cNvPr id="5" name="Group 5"/>
          <p:cNvGrpSpPr/>
          <p:nvPr/>
        </p:nvGrpSpPr>
        <p:grpSpPr>
          <a:xfrm>
            <a:off x="-146332" y="5455140"/>
            <a:ext cx="6056924" cy="4791912"/>
            <a:chOff x="0" y="0"/>
            <a:chExt cx="3870878" cy="3062430"/>
          </a:xfrm>
        </p:grpSpPr>
        <p:sp>
          <p:nvSpPr>
            <p:cNvPr id="6" name="Freeform 6" descr="Videos — The Bowen Center for the Study of the Family"/>
            <p:cNvSpPr/>
            <p:nvPr/>
          </p:nvSpPr>
          <p:spPr>
            <a:xfrm>
              <a:off x="0" y="0"/>
              <a:ext cx="3870833" cy="3062478"/>
            </a:xfrm>
            <a:custGeom>
              <a:avLst/>
              <a:gdLst/>
              <a:ahLst/>
              <a:cxnLst/>
              <a:rect l="l" t="t" r="r" b="b"/>
              <a:pathLst>
                <a:path w="3870833" h="3062478">
                  <a:moveTo>
                    <a:pt x="0" y="0"/>
                  </a:moveTo>
                  <a:lnTo>
                    <a:pt x="3870833" y="0"/>
                  </a:lnTo>
                  <a:lnTo>
                    <a:pt x="3870833" y="3062478"/>
                  </a:lnTo>
                  <a:lnTo>
                    <a:pt x="0" y="3062478"/>
                  </a:lnTo>
                  <a:lnTo>
                    <a:pt x="0" y="0"/>
                  </a:lnTo>
                  <a:close/>
                </a:path>
              </a:pathLst>
            </a:custGeom>
            <a:blipFill>
              <a:blip r:embed="rId5"/>
              <a:stretch>
                <a:fillRect l="-3344" r="-27196" b="-9998"/>
              </a:stretch>
            </a:blipFill>
          </p:spPr>
          <p:txBody>
            <a:bodyPr/>
            <a:lstStyle/>
            <a:p>
              <a:endParaRPr lang="en-US"/>
            </a:p>
          </p:txBody>
        </p:sp>
      </p:grpSp>
      <p:sp>
        <p:nvSpPr>
          <p:cNvPr id="7" name="Freeform 7"/>
          <p:cNvSpPr/>
          <p:nvPr/>
        </p:nvSpPr>
        <p:spPr>
          <a:xfrm>
            <a:off x="6310096" y="6883535"/>
            <a:ext cx="4991086" cy="1935123"/>
          </a:xfrm>
          <a:custGeom>
            <a:avLst/>
            <a:gdLst/>
            <a:ahLst/>
            <a:cxnLst/>
            <a:rect l="l" t="t" r="r" b="b"/>
            <a:pathLst>
              <a:path w="4991086" h="1935123">
                <a:moveTo>
                  <a:pt x="0" y="0"/>
                </a:moveTo>
                <a:lnTo>
                  <a:pt x="4991086" y="0"/>
                </a:lnTo>
                <a:lnTo>
                  <a:pt x="4991086" y="1935122"/>
                </a:lnTo>
                <a:lnTo>
                  <a:pt x="0" y="1935122"/>
                </a:lnTo>
                <a:lnTo>
                  <a:pt x="0" y="0"/>
                </a:lnTo>
                <a:close/>
              </a:path>
            </a:pathLst>
          </a:custGeom>
          <a:blipFill>
            <a:blip>
              <a:extLst>
                <a:ext uri="{96DAC541-7B7A-43D3-8B79-37D633B846F1}">
                  <asvg:svgBlip xmlns:asvg="http://schemas.microsoft.com/office/drawing/2016/SVG/main" r:embed="rId6"/>
                </a:ext>
              </a:extLst>
            </a:blip>
            <a:stretch>
              <a:fillRect t="-212" b="-212"/>
            </a:stretch>
          </a:blipFill>
        </p:spPr>
        <p:txBody>
          <a:bodyPr/>
          <a:lstStyle/>
          <a:p>
            <a:endParaRPr lang="en-US"/>
          </a:p>
        </p:txBody>
      </p:sp>
      <p:grpSp>
        <p:nvGrpSpPr>
          <p:cNvPr id="8" name="Group 8"/>
          <p:cNvGrpSpPr/>
          <p:nvPr/>
        </p:nvGrpSpPr>
        <p:grpSpPr>
          <a:xfrm>
            <a:off x="11700686" y="5306747"/>
            <a:ext cx="6587314" cy="5088699"/>
            <a:chOff x="0" y="0"/>
            <a:chExt cx="3395620" cy="2623116"/>
          </a:xfrm>
        </p:grpSpPr>
        <p:sp>
          <p:nvSpPr>
            <p:cNvPr id="9" name="Freeform 9" descr="No alternative text description for this image"/>
            <p:cNvSpPr/>
            <p:nvPr/>
          </p:nvSpPr>
          <p:spPr>
            <a:xfrm>
              <a:off x="0" y="0"/>
              <a:ext cx="3395599" cy="2623058"/>
            </a:xfrm>
            <a:custGeom>
              <a:avLst/>
              <a:gdLst/>
              <a:ahLst/>
              <a:cxnLst/>
              <a:rect l="l" t="t" r="r" b="b"/>
              <a:pathLst>
                <a:path w="3395599" h="2623058">
                  <a:moveTo>
                    <a:pt x="0" y="0"/>
                  </a:moveTo>
                  <a:lnTo>
                    <a:pt x="3395599" y="0"/>
                  </a:lnTo>
                  <a:lnTo>
                    <a:pt x="3395599" y="2623058"/>
                  </a:lnTo>
                  <a:lnTo>
                    <a:pt x="0" y="2623058"/>
                  </a:lnTo>
                  <a:lnTo>
                    <a:pt x="0" y="0"/>
                  </a:lnTo>
                  <a:close/>
                </a:path>
              </a:pathLst>
            </a:custGeom>
            <a:blipFill>
              <a:blip r:embed="rId7"/>
              <a:stretch>
                <a:fillRect t="-60" b="-62"/>
              </a:stretch>
            </a:blipFill>
          </p:spPr>
          <p:txBody>
            <a:bodyPr/>
            <a:lstStyle/>
            <a:p>
              <a:endParaRPr lang="en-US"/>
            </a:p>
          </p:txBody>
        </p:sp>
      </p:grpSp>
      <p:sp>
        <p:nvSpPr>
          <p:cNvPr id="1300"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17 OF 18</a:t>
            </a:r>
          </a:p>
        </p:txBody>
      </p:sp>
      <p:sp>
        <p:nvSpPr>
          <p:cNvPr id="1301"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302"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303"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304"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305"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306"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307"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308"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309"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310"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311"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312"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313"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314"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1315"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1316"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317" name="Dot"/>
          <p:cNvSpPr/>
          <p:nvPr/>
        </p:nvSpPr>
        <p:spPr>
          <a:xfrm>
            <a:off x="17360000" y="1010000"/>
            <a:ext cx="110000" cy="110000"/>
          </a:xfrm>
          <a:prstGeom prst="ellipse">
            <a:avLst/>
          </a:prstGeom>
          <a:solidFill>
            <a:srgbClr val="254157"/>
          </a:solidFill>
          <a:ln w="9525">
            <a:solidFill>
              <a:srgbClr val="254157"/>
            </a:solidFill>
          </a:ln>
        </p:spPr>
        <p:txBody>
          <a:bodyPr/>
          <a:lstStyle/>
          <a:p>
            <a:endParaRPr lang="en-US"/>
          </a:p>
        </p:txBody>
      </p:sp>
      <p:sp>
        <p:nvSpPr>
          <p:cNvPr id="1318" name="Dot"/>
          <p:cNvSpPr/>
          <p:nvPr/>
        </p:nvSpPr>
        <p:spPr>
          <a:xfrm>
            <a:off x="17540000" y="1010000"/>
            <a:ext cx="110000" cy="110000"/>
          </a:xfrm>
          <a:prstGeom prst="ellipse">
            <a:avLst/>
          </a:prstGeom>
          <a:noFill/>
          <a:ln w="9525">
            <a:solidFill>
              <a:srgbClr val="254157"/>
            </a:solidFill>
          </a:ln>
        </p:spPr>
        <p:txBody>
          <a:bodyPr/>
          <a:lstStyle/>
          <a:p>
            <a:endParaRPr lang="en-US"/>
          </a:p>
        </p:txBody>
      </p:sp>
      <p:sp>
        <p:nvSpPr>
          <p:cNvPr id="1345" name="Lesson line"/>
          <p:cNvSpPr txBox="1"/>
          <p:nvPr/>
        </p:nvSpPr>
        <p:spPr>
          <a:xfrm>
            <a:off x="631299" y="3700000"/>
            <a:ext cx="16700000" cy="480000"/>
          </a:xfrm>
          <a:prstGeom prst="rect">
            <a:avLst/>
          </a:prstGeom>
        </p:spPr>
        <p:txBody>
          <a:bodyPr wrap="square" lIns="0" tIns="0" rIns="0" bIns="0" rtlCol="0" anchor="t">
            <a:spAutoFit/>
          </a:bodyPr>
          <a:lstStyle/>
          <a:p>
            <a:pPr algn="l"/>
            <a:r>
              <a:rPr lang="en-US" sz="2800" i="1">
                <a:solidFill>
                  <a:srgbClr val="2F6B4F"/>
                </a:solidFill>
                <a:latin typeface="Inter Italics"/>
                <a:ea typeface="Inter Italics"/>
                <a:cs typeface="Inter Italics"/>
                <a:sym typeface="Inter Italics"/>
              </a:rPr>
              <a:t>Redirection.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EF8FA"/>
        </a:solidFill>
        <a:effectLst/>
      </p:bgPr>
    </p:bg>
    <p:spTree>
      <p:nvGrpSpPr>
        <p:cNvPr id="1" name=""/>
        <p:cNvGrpSpPr/>
        <p:nvPr/>
      </p:nvGrpSpPr>
      <p:grpSpPr>
        <a:xfrm>
          <a:off x="0" y="0"/>
          <a:ext cx="0" cy="0"/>
          <a:chOff x="0" y="0"/>
          <a:chExt cx="0" cy="0"/>
        </a:xfrm>
      </p:grpSpPr>
      <p:sp>
        <p:nvSpPr>
          <p:cNvPr id="2" name="Freeform 2"/>
          <p:cNvSpPr/>
          <p:nvPr/>
        </p:nvSpPr>
        <p:spPr>
          <a:xfrm rot="172666">
            <a:off x="239999" y="239999"/>
            <a:ext cx="9807002" cy="9807002"/>
          </a:xfrm>
          <a:custGeom>
            <a:avLst/>
            <a:gdLst/>
            <a:ahLst/>
            <a:cxnLst/>
            <a:rect l="l" t="t" r="r" b="b"/>
            <a:pathLst>
              <a:path w="9807002" h="9807002">
                <a:moveTo>
                  <a:pt x="0" y="0"/>
                </a:moveTo>
                <a:lnTo>
                  <a:pt x="9807002" y="0"/>
                </a:lnTo>
                <a:lnTo>
                  <a:pt x="9807002" y="9807002"/>
                </a:lnTo>
                <a:lnTo>
                  <a:pt x="0" y="9807002"/>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41094" y="607625"/>
            <a:ext cx="1808819" cy="637200"/>
          </a:xfrm>
          <a:custGeom>
            <a:avLst/>
            <a:gdLst/>
            <a:ahLst/>
            <a:cxnLst/>
            <a:rect l="l" t="t" r="r" b="b"/>
            <a:pathLst>
              <a:path w="1808819" h="637200">
                <a:moveTo>
                  <a:pt x="0" y="0"/>
                </a:moveTo>
                <a:lnTo>
                  <a:pt x="1808820" y="0"/>
                </a:lnTo>
                <a:lnTo>
                  <a:pt x="1808820" y="637200"/>
                </a:lnTo>
                <a:lnTo>
                  <a:pt x="0" y="637200"/>
                </a:lnTo>
                <a:lnTo>
                  <a:pt x="0" y="0"/>
                </a:lnTo>
                <a:close/>
              </a:path>
            </a:pathLst>
          </a:custGeom>
          <a:blipFill>
            <a:blip r:embed="rId4"/>
            <a:stretch>
              <a:fillRect r="-15318"/>
            </a:stretch>
          </a:blipFill>
        </p:spPr>
        <p:txBody>
          <a:bodyPr/>
          <a:lstStyle/>
          <a:p>
            <a:endParaRPr lang="en-US"/>
          </a:p>
        </p:txBody>
      </p:sp>
      <p:grpSp>
        <p:nvGrpSpPr>
          <p:cNvPr id="4" name="Group 4"/>
          <p:cNvGrpSpPr/>
          <p:nvPr/>
        </p:nvGrpSpPr>
        <p:grpSpPr>
          <a:xfrm>
            <a:off x="0" y="5560946"/>
            <a:ext cx="4747277" cy="4726054"/>
            <a:chOff x="0" y="0"/>
            <a:chExt cx="4465366" cy="4445404"/>
          </a:xfrm>
        </p:grpSpPr>
        <p:sp>
          <p:nvSpPr>
            <p:cNvPr id="5" name="Freeform 5" descr="No alternative text description for this image"/>
            <p:cNvSpPr/>
            <p:nvPr/>
          </p:nvSpPr>
          <p:spPr>
            <a:xfrm>
              <a:off x="0" y="0"/>
              <a:ext cx="4465360" cy="4445365"/>
            </a:xfrm>
            <a:custGeom>
              <a:avLst/>
              <a:gdLst/>
              <a:ahLst/>
              <a:cxnLst/>
              <a:rect l="l" t="t" r="r" b="b"/>
              <a:pathLst>
                <a:path w="4465360" h="4445365">
                  <a:moveTo>
                    <a:pt x="0" y="0"/>
                  </a:moveTo>
                  <a:lnTo>
                    <a:pt x="4465360" y="0"/>
                  </a:lnTo>
                  <a:lnTo>
                    <a:pt x="4465360" y="4445365"/>
                  </a:lnTo>
                  <a:lnTo>
                    <a:pt x="0" y="4445365"/>
                  </a:lnTo>
                  <a:lnTo>
                    <a:pt x="0" y="0"/>
                  </a:lnTo>
                  <a:close/>
                </a:path>
              </a:pathLst>
            </a:custGeom>
            <a:blipFill>
              <a:blip r:embed="rId5"/>
              <a:stretch>
                <a:fillRect l="-41313" r="-35823"/>
              </a:stretch>
            </a:blipFill>
          </p:spPr>
          <p:txBody>
            <a:bodyPr/>
            <a:lstStyle/>
            <a:p>
              <a:endParaRPr lang="en-US"/>
            </a:p>
          </p:txBody>
        </p:sp>
      </p:grpSp>
      <p:sp>
        <p:nvSpPr>
          <p:cNvPr id="6" name="Freeform 6"/>
          <p:cNvSpPr/>
          <p:nvPr/>
        </p:nvSpPr>
        <p:spPr>
          <a:xfrm>
            <a:off x="4747277" y="5560946"/>
            <a:ext cx="5633551" cy="4726054"/>
          </a:xfrm>
          <a:custGeom>
            <a:avLst/>
            <a:gdLst/>
            <a:ahLst/>
            <a:cxnLst/>
            <a:rect l="l" t="t" r="r" b="b"/>
            <a:pathLst>
              <a:path w="5633551" h="4726054">
                <a:moveTo>
                  <a:pt x="0" y="0"/>
                </a:moveTo>
                <a:lnTo>
                  <a:pt x="5633551" y="0"/>
                </a:lnTo>
                <a:lnTo>
                  <a:pt x="5633551" y="4726054"/>
                </a:lnTo>
                <a:lnTo>
                  <a:pt x="0" y="4726054"/>
                </a:lnTo>
                <a:lnTo>
                  <a:pt x="0" y="0"/>
                </a:lnTo>
                <a:close/>
              </a:path>
            </a:pathLst>
          </a:custGeom>
          <a:blipFill>
            <a:blip r:embed="rId6"/>
            <a:stretch>
              <a:fillRect l="-31333" r="-17806"/>
            </a:stretch>
          </a:blipFill>
        </p:spPr>
        <p:txBody>
          <a:bodyPr/>
          <a:lstStyle/>
          <a:p>
            <a:endParaRPr lang="en-US"/>
          </a:p>
        </p:txBody>
      </p:sp>
      <p:sp>
        <p:nvSpPr>
          <p:cNvPr id="7" name="Freeform 7"/>
          <p:cNvSpPr/>
          <p:nvPr/>
        </p:nvSpPr>
        <p:spPr>
          <a:xfrm>
            <a:off x="10287000" y="5560946"/>
            <a:ext cx="8683392" cy="4726054"/>
          </a:xfrm>
          <a:custGeom>
            <a:avLst/>
            <a:gdLst/>
            <a:ahLst/>
            <a:cxnLst/>
            <a:rect l="l" t="t" r="r" b="b"/>
            <a:pathLst>
              <a:path w="8683392" h="4726054">
                <a:moveTo>
                  <a:pt x="0" y="0"/>
                </a:moveTo>
                <a:lnTo>
                  <a:pt x="8683392" y="0"/>
                </a:lnTo>
                <a:lnTo>
                  <a:pt x="8683392" y="4726054"/>
                </a:lnTo>
                <a:lnTo>
                  <a:pt x="0" y="4726054"/>
                </a:lnTo>
                <a:lnTo>
                  <a:pt x="0" y="0"/>
                </a:lnTo>
                <a:close/>
              </a:path>
            </a:pathLst>
          </a:custGeom>
          <a:blipFill>
            <a:blip r:embed="rId7"/>
            <a:stretch>
              <a:fillRect l="-3916"/>
            </a:stretch>
          </a:blipFill>
        </p:spPr>
        <p:txBody>
          <a:bodyPr/>
          <a:lstStyle/>
          <a:p>
            <a:endParaRPr lang="en-US"/>
          </a:p>
        </p:txBody>
      </p:sp>
      <p:sp>
        <p:nvSpPr>
          <p:cNvPr id="8" name="TextBox 8"/>
          <p:cNvSpPr txBox="1"/>
          <p:nvPr/>
        </p:nvSpPr>
        <p:spPr>
          <a:xfrm>
            <a:off x="631299" y="2068270"/>
            <a:ext cx="16768403" cy="738505"/>
          </a:xfrm>
          <a:prstGeom prst="rect">
            <a:avLst/>
          </a:prstGeom>
        </p:spPr>
        <p:txBody>
          <a:bodyPr lIns="0" tIns="0" rIns="0" bIns="0" rtlCol="0" anchor="t">
            <a:spAutoFit/>
          </a:bodyPr>
          <a:lstStyle/>
          <a:p>
            <a:pPr marL="0" lvl="0" indent="0" algn="l">
              <a:lnSpc>
                <a:spcPts val="5135"/>
              </a:lnSpc>
            </a:pPr>
            <a:r>
              <a:rPr lang="en-US" sz="6500" b="1" spc="-383">
                <a:solidFill>
                  <a:srgbClr val="254157"/>
                </a:solidFill>
                <a:latin typeface="Inter Bold"/>
                <a:ea typeface="Inter Bold"/>
                <a:cs typeface="Inter Bold"/>
                <a:sym typeface="Inter Bold"/>
              </a:rPr>
              <a:t>LESSON EIGHTEEN: </a:t>
            </a:r>
            <a:r>
              <a:rPr lang="en-US" sz="6500" spc="-383">
                <a:solidFill>
                  <a:srgbClr val="254157"/>
                </a:solidFill>
                <a:latin typeface="Inter"/>
                <a:ea typeface="Inter"/>
                <a:cs typeface="Inter"/>
                <a:sym typeface="Inter"/>
              </a:rPr>
              <a:t>FIND COMMUNITY</a:t>
            </a:r>
          </a:p>
        </p:txBody>
      </p:sp>
      <p:sp>
        <p:nvSpPr>
          <p:cNvPr id="1319" name="Chapter marker"/>
          <p:cNvSpPr txBox="1"/>
          <p:nvPr/>
        </p:nvSpPr>
        <p:spPr>
          <a:xfrm>
            <a:off x="10400000" y="640000"/>
            <a:ext cx="7250000" cy="300000"/>
          </a:xfrm>
          <a:prstGeom prst="rect">
            <a:avLst/>
          </a:prstGeom>
        </p:spPr>
        <p:txBody>
          <a:bodyPr wrap="square" lIns="0" tIns="0" rIns="0" bIns="0" rtlCol="0" anchor="t"/>
          <a:lstStyle/>
          <a:p>
            <a:pPr algn="r"/>
            <a:r>
              <a:rPr lang="en-US" sz="1300" b="1" spc="150">
                <a:solidFill>
                  <a:srgbClr val="254157"/>
                </a:solidFill>
                <a:latin typeface="Inter Bold"/>
                <a:ea typeface="Inter Bold"/>
                <a:cs typeface="Inter Bold"/>
                <a:sym typeface="Inter Bold"/>
              </a:rPr>
              <a:t>LESSON 18 OF 18</a:t>
            </a:r>
          </a:p>
        </p:txBody>
      </p:sp>
      <p:sp>
        <p:nvSpPr>
          <p:cNvPr id="1320" name="Dot"/>
          <p:cNvSpPr/>
          <p:nvPr/>
        </p:nvSpPr>
        <p:spPr>
          <a:xfrm>
            <a:off x="14480000" y="1010000"/>
            <a:ext cx="110000" cy="110000"/>
          </a:xfrm>
          <a:prstGeom prst="ellipse">
            <a:avLst/>
          </a:prstGeom>
          <a:noFill/>
          <a:ln w="9525">
            <a:solidFill>
              <a:srgbClr val="254157"/>
            </a:solidFill>
          </a:ln>
        </p:spPr>
        <p:txBody>
          <a:bodyPr/>
          <a:lstStyle/>
          <a:p>
            <a:endParaRPr lang="en-US"/>
          </a:p>
        </p:txBody>
      </p:sp>
      <p:sp>
        <p:nvSpPr>
          <p:cNvPr id="1321" name="Dot"/>
          <p:cNvSpPr/>
          <p:nvPr/>
        </p:nvSpPr>
        <p:spPr>
          <a:xfrm>
            <a:off x="14660000" y="1010000"/>
            <a:ext cx="110000" cy="110000"/>
          </a:xfrm>
          <a:prstGeom prst="ellipse">
            <a:avLst/>
          </a:prstGeom>
          <a:noFill/>
          <a:ln w="9525">
            <a:solidFill>
              <a:srgbClr val="254157"/>
            </a:solidFill>
          </a:ln>
        </p:spPr>
        <p:txBody>
          <a:bodyPr/>
          <a:lstStyle/>
          <a:p>
            <a:endParaRPr lang="en-US"/>
          </a:p>
        </p:txBody>
      </p:sp>
      <p:sp>
        <p:nvSpPr>
          <p:cNvPr id="1322" name="Dot"/>
          <p:cNvSpPr/>
          <p:nvPr/>
        </p:nvSpPr>
        <p:spPr>
          <a:xfrm>
            <a:off x="14840000" y="1010000"/>
            <a:ext cx="110000" cy="110000"/>
          </a:xfrm>
          <a:prstGeom prst="ellipse">
            <a:avLst/>
          </a:prstGeom>
          <a:noFill/>
          <a:ln w="9525">
            <a:solidFill>
              <a:srgbClr val="254157"/>
            </a:solidFill>
          </a:ln>
        </p:spPr>
        <p:txBody>
          <a:bodyPr/>
          <a:lstStyle/>
          <a:p>
            <a:endParaRPr lang="en-US"/>
          </a:p>
        </p:txBody>
      </p:sp>
      <p:sp>
        <p:nvSpPr>
          <p:cNvPr id="1323" name="Dot"/>
          <p:cNvSpPr/>
          <p:nvPr/>
        </p:nvSpPr>
        <p:spPr>
          <a:xfrm>
            <a:off x="15020000" y="1010000"/>
            <a:ext cx="110000" cy="110000"/>
          </a:xfrm>
          <a:prstGeom prst="ellipse">
            <a:avLst/>
          </a:prstGeom>
          <a:noFill/>
          <a:ln w="9525">
            <a:solidFill>
              <a:srgbClr val="254157"/>
            </a:solidFill>
          </a:ln>
        </p:spPr>
        <p:txBody>
          <a:bodyPr/>
          <a:lstStyle/>
          <a:p>
            <a:endParaRPr lang="en-US"/>
          </a:p>
        </p:txBody>
      </p:sp>
      <p:sp>
        <p:nvSpPr>
          <p:cNvPr id="1324" name="Dot"/>
          <p:cNvSpPr/>
          <p:nvPr/>
        </p:nvSpPr>
        <p:spPr>
          <a:xfrm>
            <a:off x="15200000" y="1010000"/>
            <a:ext cx="110000" cy="110000"/>
          </a:xfrm>
          <a:prstGeom prst="ellipse">
            <a:avLst/>
          </a:prstGeom>
          <a:noFill/>
          <a:ln w="9525">
            <a:solidFill>
              <a:srgbClr val="254157"/>
            </a:solidFill>
          </a:ln>
        </p:spPr>
        <p:txBody>
          <a:bodyPr/>
          <a:lstStyle/>
          <a:p>
            <a:endParaRPr lang="en-US"/>
          </a:p>
        </p:txBody>
      </p:sp>
      <p:sp>
        <p:nvSpPr>
          <p:cNvPr id="1325" name="Dot"/>
          <p:cNvSpPr/>
          <p:nvPr/>
        </p:nvSpPr>
        <p:spPr>
          <a:xfrm>
            <a:off x="15380000" y="1010000"/>
            <a:ext cx="110000" cy="110000"/>
          </a:xfrm>
          <a:prstGeom prst="ellipse">
            <a:avLst/>
          </a:prstGeom>
          <a:noFill/>
          <a:ln w="9525">
            <a:solidFill>
              <a:srgbClr val="254157"/>
            </a:solidFill>
          </a:ln>
        </p:spPr>
        <p:txBody>
          <a:bodyPr/>
          <a:lstStyle/>
          <a:p>
            <a:endParaRPr lang="en-US"/>
          </a:p>
        </p:txBody>
      </p:sp>
      <p:sp>
        <p:nvSpPr>
          <p:cNvPr id="1326" name="Dot"/>
          <p:cNvSpPr/>
          <p:nvPr/>
        </p:nvSpPr>
        <p:spPr>
          <a:xfrm>
            <a:off x="15560000" y="1010000"/>
            <a:ext cx="110000" cy="110000"/>
          </a:xfrm>
          <a:prstGeom prst="ellipse">
            <a:avLst/>
          </a:prstGeom>
          <a:noFill/>
          <a:ln w="9525">
            <a:solidFill>
              <a:srgbClr val="254157"/>
            </a:solidFill>
          </a:ln>
        </p:spPr>
        <p:txBody>
          <a:bodyPr/>
          <a:lstStyle/>
          <a:p>
            <a:endParaRPr lang="en-US"/>
          </a:p>
        </p:txBody>
      </p:sp>
      <p:sp>
        <p:nvSpPr>
          <p:cNvPr id="1327" name="Dot"/>
          <p:cNvSpPr/>
          <p:nvPr/>
        </p:nvSpPr>
        <p:spPr>
          <a:xfrm>
            <a:off x="15740000" y="1010000"/>
            <a:ext cx="110000" cy="110000"/>
          </a:xfrm>
          <a:prstGeom prst="ellipse">
            <a:avLst/>
          </a:prstGeom>
          <a:noFill/>
          <a:ln w="9525">
            <a:solidFill>
              <a:srgbClr val="254157"/>
            </a:solidFill>
          </a:ln>
        </p:spPr>
        <p:txBody>
          <a:bodyPr/>
          <a:lstStyle/>
          <a:p>
            <a:endParaRPr lang="en-US"/>
          </a:p>
        </p:txBody>
      </p:sp>
      <p:sp>
        <p:nvSpPr>
          <p:cNvPr id="1328" name="Dot"/>
          <p:cNvSpPr/>
          <p:nvPr/>
        </p:nvSpPr>
        <p:spPr>
          <a:xfrm>
            <a:off x="15920000" y="1010000"/>
            <a:ext cx="110000" cy="110000"/>
          </a:xfrm>
          <a:prstGeom prst="ellipse">
            <a:avLst/>
          </a:prstGeom>
          <a:noFill/>
          <a:ln w="9525">
            <a:solidFill>
              <a:srgbClr val="254157"/>
            </a:solidFill>
          </a:ln>
        </p:spPr>
        <p:txBody>
          <a:bodyPr/>
          <a:lstStyle/>
          <a:p>
            <a:endParaRPr lang="en-US"/>
          </a:p>
        </p:txBody>
      </p:sp>
      <p:sp>
        <p:nvSpPr>
          <p:cNvPr id="1329" name="Dot"/>
          <p:cNvSpPr/>
          <p:nvPr/>
        </p:nvSpPr>
        <p:spPr>
          <a:xfrm>
            <a:off x="16100000" y="1010000"/>
            <a:ext cx="110000" cy="110000"/>
          </a:xfrm>
          <a:prstGeom prst="ellipse">
            <a:avLst/>
          </a:prstGeom>
          <a:noFill/>
          <a:ln w="9525">
            <a:solidFill>
              <a:srgbClr val="254157"/>
            </a:solidFill>
          </a:ln>
        </p:spPr>
        <p:txBody>
          <a:bodyPr/>
          <a:lstStyle/>
          <a:p>
            <a:endParaRPr lang="en-US"/>
          </a:p>
        </p:txBody>
      </p:sp>
      <p:sp>
        <p:nvSpPr>
          <p:cNvPr id="1330" name="Dot"/>
          <p:cNvSpPr/>
          <p:nvPr/>
        </p:nvSpPr>
        <p:spPr>
          <a:xfrm>
            <a:off x="16280000" y="1010000"/>
            <a:ext cx="110000" cy="110000"/>
          </a:xfrm>
          <a:prstGeom prst="ellipse">
            <a:avLst/>
          </a:prstGeom>
          <a:noFill/>
          <a:ln w="9525">
            <a:solidFill>
              <a:srgbClr val="254157"/>
            </a:solidFill>
          </a:ln>
        </p:spPr>
        <p:txBody>
          <a:bodyPr/>
          <a:lstStyle/>
          <a:p>
            <a:endParaRPr lang="en-US"/>
          </a:p>
        </p:txBody>
      </p:sp>
      <p:sp>
        <p:nvSpPr>
          <p:cNvPr id="1331" name="Dot"/>
          <p:cNvSpPr/>
          <p:nvPr/>
        </p:nvSpPr>
        <p:spPr>
          <a:xfrm>
            <a:off x="16460000" y="1010000"/>
            <a:ext cx="110000" cy="110000"/>
          </a:xfrm>
          <a:prstGeom prst="ellipse">
            <a:avLst/>
          </a:prstGeom>
          <a:noFill/>
          <a:ln w="9525">
            <a:solidFill>
              <a:srgbClr val="254157"/>
            </a:solidFill>
          </a:ln>
        </p:spPr>
        <p:txBody>
          <a:bodyPr/>
          <a:lstStyle/>
          <a:p>
            <a:endParaRPr lang="en-US"/>
          </a:p>
        </p:txBody>
      </p:sp>
      <p:sp>
        <p:nvSpPr>
          <p:cNvPr id="1332" name="Dot"/>
          <p:cNvSpPr/>
          <p:nvPr/>
        </p:nvSpPr>
        <p:spPr>
          <a:xfrm>
            <a:off x="16640000" y="1010000"/>
            <a:ext cx="110000" cy="110000"/>
          </a:xfrm>
          <a:prstGeom prst="ellipse">
            <a:avLst/>
          </a:prstGeom>
          <a:noFill/>
          <a:ln w="9525">
            <a:solidFill>
              <a:srgbClr val="254157"/>
            </a:solidFill>
          </a:ln>
        </p:spPr>
        <p:txBody>
          <a:bodyPr/>
          <a:lstStyle/>
          <a:p>
            <a:endParaRPr lang="en-US"/>
          </a:p>
        </p:txBody>
      </p:sp>
      <p:sp>
        <p:nvSpPr>
          <p:cNvPr id="1333" name="Dot"/>
          <p:cNvSpPr/>
          <p:nvPr/>
        </p:nvSpPr>
        <p:spPr>
          <a:xfrm>
            <a:off x="16820000" y="1010000"/>
            <a:ext cx="110000" cy="110000"/>
          </a:xfrm>
          <a:prstGeom prst="ellipse">
            <a:avLst/>
          </a:prstGeom>
          <a:noFill/>
          <a:ln w="9525">
            <a:solidFill>
              <a:srgbClr val="254157"/>
            </a:solidFill>
          </a:ln>
        </p:spPr>
        <p:txBody>
          <a:bodyPr/>
          <a:lstStyle/>
          <a:p>
            <a:endParaRPr lang="en-US"/>
          </a:p>
        </p:txBody>
      </p:sp>
      <p:sp>
        <p:nvSpPr>
          <p:cNvPr id="1334" name="Dot"/>
          <p:cNvSpPr/>
          <p:nvPr/>
        </p:nvSpPr>
        <p:spPr>
          <a:xfrm>
            <a:off x="17000000" y="1010000"/>
            <a:ext cx="110000" cy="110000"/>
          </a:xfrm>
          <a:prstGeom prst="ellipse">
            <a:avLst/>
          </a:prstGeom>
          <a:noFill/>
          <a:ln w="9525">
            <a:solidFill>
              <a:srgbClr val="254157"/>
            </a:solidFill>
          </a:ln>
        </p:spPr>
        <p:txBody>
          <a:bodyPr/>
          <a:lstStyle/>
          <a:p>
            <a:endParaRPr lang="en-US"/>
          </a:p>
        </p:txBody>
      </p:sp>
      <p:sp>
        <p:nvSpPr>
          <p:cNvPr id="1335" name="Dot"/>
          <p:cNvSpPr/>
          <p:nvPr/>
        </p:nvSpPr>
        <p:spPr>
          <a:xfrm>
            <a:off x="17180000" y="1010000"/>
            <a:ext cx="110000" cy="110000"/>
          </a:xfrm>
          <a:prstGeom prst="ellipse">
            <a:avLst/>
          </a:prstGeom>
          <a:noFill/>
          <a:ln w="9525">
            <a:solidFill>
              <a:srgbClr val="254157"/>
            </a:solidFill>
          </a:ln>
        </p:spPr>
        <p:txBody>
          <a:bodyPr/>
          <a:lstStyle/>
          <a:p>
            <a:endParaRPr lang="en-US"/>
          </a:p>
        </p:txBody>
      </p:sp>
      <p:sp>
        <p:nvSpPr>
          <p:cNvPr id="1336" name="Dot"/>
          <p:cNvSpPr/>
          <p:nvPr/>
        </p:nvSpPr>
        <p:spPr>
          <a:xfrm>
            <a:off x="17360000" y="1010000"/>
            <a:ext cx="110000" cy="110000"/>
          </a:xfrm>
          <a:prstGeom prst="ellipse">
            <a:avLst/>
          </a:prstGeom>
          <a:noFill/>
          <a:ln w="9525">
            <a:solidFill>
              <a:srgbClr val="254157"/>
            </a:solidFill>
          </a:ln>
        </p:spPr>
        <p:txBody>
          <a:bodyPr/>
          <a:lstStyle/>
          <a:p>
            <a:endParaRPr lang="en-US"/>
          </a:p>
        </p:txBody>
      </p:sp>
      <p:sp>
        <p:nvSpPr>
          <p:cNvPr id="1337" name="Dot"/>
          <p:cNvSpPr/>
          <p:nvPr/>
        </p:nvSpPr>
        <p:spPr>
          <a:xfrm>
            <a:off x="17540000" y="1010000"/>
            <a:ext cx="110000" cy="110000"/>
          </a:xfrm>
          <a:prstGeom prst="ellipse">
            <a:avLst/>
          </a:prstGeom>
          <a:solidFill>
            <a:srgbClr val="254157"/>
          </a:solidFill>
          <a:ln w="9525">
            <a:solidFill>
              <a:srgbClr val="254157"/>
            </a:solidFill>
          </a:ln>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EEBE3"/>
        </a:solidFill>
        <a:effectLst/>
      </p:bgPr>
    </p:bg>
    <p:spTree>
      <p:nvGrpSpPr>
        <p:cNvPr id="1" name=""/>
        <p:cNvGrpSpPr/>
        <p:nvPr/>
      </p:nvGrpSpPr>
      <p:grpSpPr>
        <a:xfrm>
          <a:off x="0" y="0"/>
          <a:ext cx="0" cy="0"/>
          <a:chOff x="0" y="0"/>
          <a:chExt cx="0" cy="0"/>
        </a:xfrm>
      </p:grpSpPr>
      <p:sp>
        <p:nvSpPr>
          <p:cNvPr id="2" name="Freeform 2"/>
          <p:cNvSpPr/>
          <p:nvPr/>
        </p:nvSpPr>
        <p:spPr>
          <a:xfrm>
            <a:off x="0" y="0"/>
            <a:ext cx="19090370" cy="11692852"/>
          </a:xfrm>
          <a:custGeom>
            <a:avLst/>
            <a:gdLst/>
            <a:ahLst/>
            <a:cxnLst/>
            <a:rect l="l" t="t" r="r" b="b"/>
            <a:pathLst>
              <a:path w="19090370" h="11692852">
                <a:moveTo>
                  <a:pt x="0" y="0"/>
                </a:moveTo>
                <a:lnTo>
                  <a:pt x="19090370" y="0"/>
                </a:lnTo>
                <a:lnTo>
                  <a:pt x="19090370" y="11692852"/>
                </a:lnTo>
                <a:lnTo>
                  <a:pt x="0" y="11692852"/>
                </a:lnTo>
                <a:lnTo>
                  <a:pt x="0" y="0"/>
                </a:lnTo>
                <a:close/>
              </a:path>
            </a:pathLst>
          </a:custGeom>
          <a:solidFill>
            <a:srgbClr val="254157"/>
          </a:solidFill>
        </p:spPr>
        <p:txBody>
          <a:bodyPr/>
          <a:lstStyle/>
          <a:p>
            <a:endParaRPr lang="en-US"/>
          </a:p>
        </p:txBody>
      </p:sp>
      <p:sp>
        <p:nvSpPr>
          <p:cNvPr id="3" name="Freeform 3"/>
          <p:cNvSpPr/>
          <p:nvPr/>
        </p:nvSpPr>
        <p:spPr>
          <a:xfrm rot="-9772902">
            <a:off x="-3218154" y="-1557923"/>
            <a:ext cx="18454771" cy="18454771"/>
          </a:xfrm>
          <a:custGeom>
            <a:avLst/>
            <a:gdLst/>
            <a:ahLst/>
            <a:cxnLst/>
            <a:rect l="l" t="t" r="r" b="b"/>
            <a:pathLst>
              <a:path w="18454771" h="18454771">
                <a:moveTo>
                  <a:pt x="0" y="0"/>
                </a:moveTo>
                <a:lnTo>
                  <a:pt x="18454771" y="0"/>
                </a:lnTo>
                <a:lnTo>
                  <a:pt x="18454771" y="18454771"/>
                </a:lnTo>
                <a:lnTo>
                  <a:pt x="0" y="18454771"/>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5" name="Group 5"/>
          <p:cNvGrpSpPr/>
          <p:nvPr/>
        </p:nvGrpSpPr>
        <p:grpSpPr>
          <a:xfrm>
            <a:off x="568743" y="1028700"/>
            <a:ext cx="15900000" cy="3900000"/>
            <a:chOff x="0" y="0"/>
            <a:chExt cx="3550393" cy="868783"/>
          </a:xfrm>
        </p:grpSpPr>
        <p:sp>
          <p:nvSpPr>
            <p:cNvPr id="6" name="Freeform 6"/>
            <p:cNvSpPr/>
            <p:nvPr/>
          </p:nvSpPr>
          <p:spPr>
            <a:xfrm>
              <a:off x="0" y="0"/>
              <a:ext cx="3550393" cy="868784"/>
            </a:xfrm>
            <a:custGeom>
              <a:avLst/>
              <a:gdLst/>
              <a:ahLst/>
              <a:cxnLst/>
              <a:rect l="l" t="t" r="r" b="b"/>
              <a:pathLst>
                <a:path w="3550393" h="868784">
                  <a:moveTo>
                    <a:pt x="29290" y="0"/>
                  </a:moveTo>
                  <a:lnTo>
                    <a:pt x="3521103" y="0"/>
                  </a:lnTo>
                  <a:cubicBezTo>
                    <a:pt x="3528871" y="0"/>
                    <a:pt x="3536321" y="3086"/>
                    <a:pt x="3541814" y="8579"/>
                  </a:cubicBezTo>
                  <a:cubicBezTo>
                    <a:pt x="3547307" y="14072"/>
                    <a:pt x="3550393" y="21522"/>
                    <a:pt x="3550393" y="29290"/>
                  </a:cubicBezTo>
                  <a:lnTo>
                    <a:pt x="3550393" y="839494"/>
                  </a:lnTo>
                  <a:cubicBezTo>
                    <a:pt x="3550393" y="855670"/>
                    <a:pt x="3537279" y="868784"/>
                    <a:pt x="3521103" y="868784"/>
                  </a:cubicBezTo>
                  <a:lnTo>
                    <a:pt x="29290" y="868784"/>
                  </a:lnTo>
                  <a:cubicBezTo>
                    <a:pt x="21522" y="868784"/>
                    <a:pt x="14072" y="865698"/>
                    <a:pt x="8579" y="860205"/>
                  </a:cubicBezTo>
                  <a:cubicBezTo>
                    <a:pt x="3086" y="854712"/>
                    <a:pt x="0" y="847262"/>
                    <a:pt x="0" y="839494"/>
                  </a:cubicBezTo>
                  <a:lnTo>
                    <a:pt x="0" y="29290"/>
                  </a:lnTo>
                  <a:cubicBezTo>
                    <a:pt x="0" y="21522"/>
                    <a:pt x="3086" y="14072"/>
                    <a:pt x="8579" y="8579"/>
                  </a:cubicBezTo>
                  <a:cubicBezTo>
                    <a:pt x="14072" y="3086"/>
                    <a:pt x="21522" y="0"/>
                    <a:pt x="29290" y="0"/>
                  </a:cubicBezTo>
                  <a:close/>
                </a:path>
              </a:pathLst>
            </a:custGeom>
            <a:solidFill>
              <a:srgbClr val="FFFFFF">
                <a:alpha val="14000"/>
              </a:srgbClr>
            </a:solidFill>
          </p:spPr>
          <p:txBody>
            <a:bodyPr/>
            <a:lstStyle/>
            <a:p>
              <a:endParaRPr lang="en-US"/>
            </a:p>
          </p:txBody>
        </p:sp>
        <p:sp>
          <p:nvSpPr>
            <p:cNvPr id="7" name="TextBox 7"/>
            <p:cNvSpPr txBox="1"/>
            <p:nvPr/>
          </p:nvSpPr>
          <p:spPr>
            <a:xfrm>
              <a:off x="0" y="-38100"/>
              <a:ext cx="3550393" cy="90688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000000" y="1400000"/>
            <a:ext cx="15200000" cy="4300000"/>
          </a:xfrm>
          <a:prstGeom prst="rect">
            <a:avLst/>
          </a:prstGeom>
        </p:spPr>
        <p:txBody>
          <a:bodyPr lIns="0" tIns="0" rIns="0" bIns="0" rtlCol="0" anchor="t">
            <a:spAutoFit/>
          </a:bodyPr>
          <a:lstStyle/>
          <a:p>
            <a:pPr algn="l">
              <a:lnSpc>
                <a:spcPts val="6860"/>
              </a:lnSpc>
            </a:pPr>
            <a:r>
              <a:rPr lang="en-US" sz="7539" b="1" spc="-211">
                <a:solidFill>
                  <a:srgbClr val="FFFFFF"/>
                </a:solidFill>
                <a:latin typeface="Inter Bold"/>
                <a:ea typeface="Inter Bold"/>
                <a:cs typeface="Inter Bold"/>
                <a:sym typeface="Inter Bold"/>
              </a:rPr>
              <a:t>THANK YOU,</a:t>
            </a:r>
          </a:p>
          <a:p>
            <a:pPr algn="l">
              <a:lnSpc>
                <a:spcPts val="6860"/>
              </a:lnSpc>
            </a:pPr>
            <a:r>
              <a:rPr lang="en-US" sz="7539" b="1" spc="-211">
                <a:solidFill>
                  <a:srgbClr val="FFFFFF"/>
                </a:solidFill>
                <a:latin typeface="Inter Bold"/>
                <a:ea typeface="Inter Bold"/>
                <a:cs typeface="Inter Bold"/>
                <a:sym typeface="Inter Bold"/>
              </a:rPr>
              <a:t>ANDERSON UNIVERSITY!</a:t>
            </a:r>
          </a:p>
          <a:p>
            <a:pPr algn="l">
              <a:lnSpc>
                <a:spcPts val="3600"/>
              </a:lnSpc>
              <a:spcBef>
                <a:spcPts val="1800"/>
              </a:spcBef>
            </a:pPr>
            <a:r>
              <a:rPr lang="en-US" sz="3000" i="1" spc="-150">
                <a:solidFill>
                  <a:srgbClr val="FFFFFF"/>
                </a:solidFill>
                <a:latin typeface="Inter Italics"/>
                <a:ea typeface="Inter Italics"/>
                <a:cs typeface="Inter Italics"/>
                <a:sym typeface="Inter Italics"/>
              </a:rPr>
              <a:t>The Kim S. Miller Family Enterprise Institute of South Carolina</a:t>
            </a:r>
          </a:p>
          <a:p>
            <a:pPr algn="l">
              <a:lnSpc>
                <a:spcPts val="3600"/>
              </a:lnSpc>
              <a:spcBef>
                <a:spcPts val="1800"/>
              </a:spcBef>
            </a:pPr>
            <a:r>
              <a:rPr lang="en-US" sz="3000" i="1" spc="-150">
                <a:solidFill>
                  <a:srgbClr val="FFFFFF"/>
                </a:solidFill>
                <a:latin typeface="Inter Italics"/>
                <a:ea typeface="Inter Italics"/>
                <a:cs typeface="Inter Italics"/>
                <a:sym typeface="Inter Italics"/>
              </a:rPr>
              <a:t>Jason Packer, Founder of Stride</a:t>
            </a:r>
          </a:p>
        </p:txBody>
      </p:sp>
      <p:sp>
        <p:nvSpPr>
          <p:cNvPr id="9" name="Freeform 9"/>
          <p:cNvSpPr/>
          <p:nvPr/>
        </p:nvSpPr>
        <p:spPr>
          <a:xfrm>
            <a:off x="709856" y="7669463"/>
            <a:ext cx="4698824" cy="1657543"/>
          </a:xfrm>
          <a:custGeom>
            <a:avLst/>
            <a:gdLst/>
            <a:ahLst/>
            <a:cxnLst/>
            <a:rect l="l" t="t" r="r" b="b"/>
            <a:pathLst>
              <a:path w="4698824" h="1657543">
                <a:moveTo>
                  <a:pt x="0" y="0"/>
                </a:moveTo>
                <a:lnTo>
                  <a:pt x="4698824" y="0"/>
                </a:lnTo>
                <a:lnTo>
                  <a:pt x="4698824" y="1657543"/>
                </a:lnTo>
                <a:lnTo>
                  <a:pt x="0" y="1657543"/>
                </a:lnTo>
                <a:lnTo>
                  <a:pt x="0" y="0"/>
                </a:lnTo>
                <a:close/>
              </a:path>
            </a:pathLst>
          </a:custGeom>
          <a:blipFill>
            <a:blip r:embed="rId4"/>
            <a:stretch>
              <a:fillRect r="-15476"/>
            </a:stretch>
          </a:blipFill>
        </p:spPr>
        <p:txBody>
          <a:bodyPr/>
          <a:lstStyle/>
          <a:p>
            <a:endParaRPr lang="en-US"/>
          </a:p>
        </p:txBody>
      </p:sp>
      <p:sp>
        <p:nvSpPr>
          <p:cNvPr id="10" name="Logo Card"/>
          <p:cNvSpPr/>
          <p:nvPr/>
        </p:nvSpPr>
        <p:spPr>
          <a:xfrm>
            <a:off x="11578144" y="7637000"/>
            <a:ext cx="6000000" cy="1722000"/>
          </a:xfrm>
          <a:prstGeom prst="roundRect">
            <a:avLst>
              <a:gd name="adj" fmla="val 8000"/>
            </a:avLst>
          </a:prstGeom>
          <a:solidFill>
            <a:srgbClr val="FFFFFF"/>
          </a:solidFill>
          <a:ln>
            <a:noFill/>
          </a:ln>
        </p:spPr>
        <p:txBody>
          <a:bodyPr/>
          <a:lstStyle/>
          <a:p>
            <a:endParaRPr lang="en-US"/>
          </a:p>
        </p:txBody>
      </p:sp>
      <p:pic>
        <p:nvPicPr>
          <p:cNvPr id="11" name="FEISC Logo" descr="The Kim S. Miller Family Enterprise Institute of South Carolina at Anderson University"/>
          <p:cNvPicPr>
            <a:picLocks noChangeAspect="1"/>
          </p:cNvPicPr>
          <p:nvPr/>
        </p:nvPicPr>
        <p:blipFill>
          <a:blip r:embed="rId5"/>
          <a:stretch>
            <a:fillRect/>
          </a:stretch>
        </p:blipFill>
        <p:spPr>
          <a:xfrm>
            <a:off x="11834144" y="7889000"/>
            <a:ext cx="5488000" cy="1222000"/>
          </a:xfrm>
          <a:prstGeom prst="rect">
            <a:avLst/>
          </a:prstGeom>
        </p:spPr>
      </p:pic>
      <p:sp>
        <p:nvSpPr>
          <p:cNvPr id="1600" name="QR card"/>
          <p:cNvSpPr/>
          <p:nvPr/>
        </p:nvSpPr>
        <p:spPr>
          <a:xfrm>
            <a:off x="6950000" y="5150000"/>
            <a:ext cx="4200000" cy="4200000"/>
          </a:xfrm>
          <a:prstGeom prst="roundRect">
            <a:avLst>
              <a:gd name="adj" fmla="val 6000"/>
            </a:avLst>
          </a:prstGeom>
          <a:solidFill>
            <a:srgbClr val="FFFFFF"/>
          </a:solidFill>
          <a:ln>
            <a:noFill/>
          </a:ln>
        </p:spPr>
        <p:txBody>
          <a:bodyPr wrap="square" rtlCol="0" anchor="t"/>
          <a:lstStyle/>
          <a:p>
            <a:endParaRPr lang="en-US"/>
          </a:p>
        </p:txBody>
      </p:sp>
      <p:pic>
        <p:nvPicPr>
          <p:cNvPr id="1601" name="QR code" descr="QR code linking to anderson-university-18-lessons.netlify.app"/>
          <p:cNvPicPr>
            <a:picLocks noChangeAspect="1"/>
          </p:cNvPicPr>
          <p:nvPr/>
        </p:nvPicPr>
        <p:blipFill>
          <a:blip r:embed="rId6"/>
          <a:stretch>
            <a:fillRect/>
          </a:stretch>
        </p:blipFill>
        <p:spPr>
          <a:xfrm>
            <a:off x="7150000" y="5350000"/>
            <a:ext cx="3800000" cy="3800000"/>
          </a:xfrm>
          <a:prstGeom prst="rect">
            <a:avLst/>
          </a:prstGeom>
        </p:spPr>
      </p:pic>
      <p:sp>
        <p:nvSpPr>
          <p:cNvPr id="1602" name="QR label"/>
          <p:cNvSpPr txBox="1"/>
          <p:nvPr/>
        </p:nvSpPr>
        <p:spPr>
          <a:xfrm>
            <a:off x="5550000" y="9440000"/>
            <a:ext cx="7000000" cy="750000"/>
          </a:xfrm>
          <a:prstGeom prst="rect">
            <a:avLst/>
          </a:prstGeom>
        </p:spPr>
        <p:txBody>
          <a:bodyPr wrap="square" lIns="0" tIns="0" rIns="0" bIns="0" rtlCol="0" anchor="t"/>
          <a:lstStyle/>
          <a:p>
            <a:pPr algn="ctr"/>
            <a:r>
              <a:rPr lang="en-US" sz="1500" b="1">
                <a:solidFill>
                  <a:srgbClr val="FFFFFF"/>
                </a:solidFill>
                <a:latin typeface="Inter Bold"/>
                <a:ea typeface="Inter Bold"/>
                <a:cs typeface="Inter Bold"/>
                <a:sym typeface="Inter Bold"/>
              </a:rPr>
              <a:t>The slides, the case and the 18 lessons</a:t>
            </a:r>
          </a:p>
          <a:p>
            <a:pPr algn="ctr"/>
            <a:r>
              <a:rPr lang="en-US" sz="1300">
                <a:solidFill>
                  <a:srgbClr val="CADCFC"/>
                </a:solidFill>
                <a:latin typeface="Inter"/>
                <a:ea typeface="Inter"/>
                <a:cs typeface="Inter"/>
                <a:sym typeface="Inter"/>
              </a:rPr>
              <a:t>anderson-university-18-lessons.netlify.app  ·  jpacker@stridefba.com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323</TotalTime>
  <Words>10702</Words>
  <Application>Microsoft Office PowerPoint</Application>
  <PresentationFormat>Custom</PresentationFormat>
  <Paragraphs>709</Paragraphs>
  <Slides>28</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Aptos</vt:lpstr>
      <vt:lpstr>Inter Italics</vt:lpstr>
      <vt:lpstr>Inter</vt:lpstr>
      <vt:lpstr>Calibri</vt:lpstr>
      <vt:lpstr>Arial Bold</vt:lpstr>
      <vt:lpstr>Arial</vt:lpstr>
      <vt:lpstr>Inter Bold</vt:lpstr>
      <vt:lpstr>Arial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Stride Presentation</dc:title>
  <dc:creator>Jason Packer</dc:creator>
  <cp:lastModifiedBy>Jason Packer</cp:lastModifiedBy>
  <cp:revision>3</cp:revision>
  <dcterms:created xsi:type="dcterms:W3CDTF">2006-08-16T00:00:00Z</dcterms:created>
  <dcterms:modified xsi:type="dcterms:W3CDTF">2026-10-13T14:54:29Z</dcterms:modified>
  <dc:identifier>DAGwjskwdug</dc:identifier>
</cp:coreProperties>
</file>